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Open Sauce Bold" charset="1" panose="00000800000000000000"/>
      <p:regular r:id="rId19"/>
    </p:embeddedFont>
    <p:embeddedFont>
      <p:font typeface="Open Sauce Heavy" charset="1" panose="00000A00000000000000"/>
      <p:regular r:id="rId20"/>
    </p:embeddedFont>
    <p:embeddedFont>
      <p:font typeface="Open Sauce" charset="1" panose="000005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jpe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43.svg" Type="http://schemas.openxmlformats.org/officeDocument/2006/relationships/image"/><Relationship Id="rId12" Target="../media/image3.png" Type="http://schemas.openxmlformats.org/officeDocument/2006/relationships/image"/><Relationship Id="rId13" Target="../media/image4.svg" Type="http://schemas.openxmlformats.org/officeDocument/2006/relationships/image"/><Relationship Id="rId14" Target="../media/image44.jpeg" Type="http://schemas.openxmlformats.org/officeDocument/2006/relationships/image"/><Relationship Id="rId15" Target="../media/image5.jpe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40.png" Type="http://schemas.openxmlformats.org/officeDocument/2006/relationships/image"/><Relationship Id="rId9" Target="../media/image4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1.jpe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svg" Type="http://schemas.openxmlformats.org/officeDocument/2006/relationships/image"/><Relationship Id="rId12" Target="../media/image24.png" Type="http://schemas.openxmlformats.org/officeDocument/2006/relationships/image"/><Relationship Id="rId13" Target="../media/image25.svg" Type="http://schemas.openxmlformats.org/officeDocument/2006/relationships/image"/><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5047759" y="3749017"/>
            <a:ext cx="3240241" cy="6504134"/>
          </a:xfrm>
          <a:custGeom>
            <a:avLst/>
            <a:gdLst/>
            <a:ahLst/>
            <a:cxnLst/>
            <a:rect r="r" b="b" t="t" l="l"/>
            <a:pathLst>
              <a:path h="6504134" w="3240241">
                <a:moveTo>
                  <a:pt x="0" y="0"/>
                </a:moveTo>
                <a:lnTo>
                  <a:pt x="3240241" y="0"/>
                </a:lnTo>
                <a:lnTo>
                  <a:pt x="3240241" y="6504133"/>
                </a:lnTo>
                <a:lnTo>
                  <a:pt x="0" y="65041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032403" y="-1448305"/>
            <a:ext cx="5255597" cy="13183610"/>
            <a:chOff x="0" y="0"/>
            <a:chExt cx="1384190" cy="3472227"/>
          </a:xfrm>
        </p:grpSpPr>
        <p:sp>
          <p:nvSpPr>
            <p:cNvPr name="Freeform 4" id="4"/>
            <p:cNvSpPr/>
            <p:nvPr/>
          </p:nvSpPr>
          <p:spPr>
            <a:xfrm flipH="false" flipV="false" rot="0">
              <a:off x="0" y="0"/>
              <a:ext cx="1384190" cy="3472226"/>
            </a:xfrm>
            <a:custGeom>
              <a:avLst/>
              <a:gdLst/>
              <a:ahLst/>
              <a:cxnLst/>
              <a:rect r="r" b="b" t="t" l="l"/>
              <a:pathLst>
                <a:path h="3472226" w="1384190">
                  <a:moveTo>
                    <a:pt x="0" y="0"/>
                  </a:moveTo>
                  <a:lnTo>
                    <a:pt x="1384190" y="0"/>
                  </a:lnTo>
                  <a:lnTo>
                    <a:pt x="1384190" y="3472226"/>
                  </a:lnTo>
                  <a:lnTo>
                    <a:pt x="0" y="3472226"/>
                  </a:lnTo>
                  <a:close/>
                </a:path>
              </a:pathLst>
            </a:custGeom>
            <a:solidFill>
              <a:srgbClr val="106861"/>
            </a:solidFill>
          </p:spPr>
        </p:sp>
        <p:sp>
          <p:nvSpPr>
            <p:cNvPr name="TextBox 5" id="5"/>
            <p:cNvSpPr txBox="true"/>
            <p:nvPr/>
          </p:nvSpPr>
          <p:spPr>
            <a:xfrm>
              <a:off x="0" y="-19050"/>
              <a:ext cx="1384190" cy="3491277"/>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9432880" y="1526000"/>
            <a:ext cx="7234999" cy="7234999"/>
          </a:xfrm>
          <a:custGeom>
            <a:avLst/>
            <a:gdLst/>
            <a:ahLst/>
            <a:cxnLst/>
            <a:rect r="r" b="b" t="t" l="l"/>
            <a:pathLst>
              <a:path h="7234999" w="7234999">
                <a:moveTo>
                  <a:pt x="0" y="0"/>
                </a:moveTo>
                <a:lnTo>
                  <a:pt x="7234999" y="0"/>
                </a:lnTo>
                <a:lnTo>
                  <a:pt x="7234999" y="7235000"/>
                </a:lnTo>
                <a:lnTo>
                  <a:pt x="0" y="7235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7" id="7"/>
          <p:cNvGrpSpPr/>
          <p:nvPr/>
        </p:nvGrpSpPr>
        <p:grpSpPr>
          <a:xfrm rot="0">
            <a:off x="10106590" y="2199722"/>
            <a:ext cx="5887580" cy="5887556"/>
            <a:chOff x="0" y="0"/>
            <a:chExt cx="6350000" cy="6349975"/>
          </a:xfrm>
        </p:grpSpPr>
        <p:sp>
          <p:nvSpPr>
            <p:cNvPr name="Freeform 8" id="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0" t="-61732" r="0" b="-61732"/>
              </a:stretch>
            </a:blipFill>
          </p:spPr>
        </p:sp>
      </p:grpSp>
      <p:sp>
        <p:nvSpPr>
          <p:cNvPr name="Freeform 9" id="9"/>
          <p:cNvSpPr/>
          <p:nvPr/>
        </p:nvSpPr>
        <p:spPr>
          <a:xfrm flipH="false" flipV="false" rot="0">
            <a:off x="1028700" y="1351689"/>
            <a:ext cx="1060041" cy="848033"/>
          </a:xfrm>
          <a:custGeom>
            <a:avLst/>
            <a:gdLst/>
            <a:ahLst/>
            <a:cxnLst/>
            <a:rect r="r" b="b" t="t" l="l"/>
            <a:pathLst>
              <a:path h="848033" w="1060041">
                <a:moveTo>
                  <a:pt x="0" y="0"/>
                </a:moveTo>
                <a:lnTo>
                  <a:pt x="1060041" y="0"/>
                </a:lnTo>
                <a:lnTo>
                  <a:pt x="1060041" y="848033"/>
                </a:lnTo>
                <a:lnTo>
                  <a:pt x="0" y="8480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0" id="10"/>
          <p:cNvGrpSpPr/>
          <p:nvPr/>
        </p:nvGrpSpPr>
        <p:grpSpPr>
          <a:xfrm rot="0">
            <a:off x="1057435" y="3489495"/>
            <a:ext cx="78988" cy="3562352"/>
            <a:chOff x="0" y="0"/>
            <a:chExt cx="20803" cy="938233"/>
          </a:xfrm>
        </p:grpSpPr>
        <p:sp>
          <p:nvSpPr>
            <p:cNvPr name="Freeform 11" id="11"/>
            <p:cNvSpPr/>
            <p:nvPr/>
          </p:nvSpPr>
          <p:spPr>
            <a:xfrm flipH="false" flipV="false" rot="0">
              <a:off x="0" y="0"/>
              <a:ext cx="20803" cy="938233"/>
            </a:xfrm>
            <a:custGeom>
              <a:avLst/>
              <a:gdLst/>
              <a:ahLst/>
              <a:cxnLst/>
              <a:rect r="r" b="b" t="t" l="l"/>
              <a:pathLst>
                <a:path h="938233" w="20803">
                  <a:moveTo>
                    <a:pt x="0" y="0"/>
                  </a:moveTo>
                  <a:lnTo>
                    <a:pt x="20803" y="0"/>
                  </a:lnTo>
                  <a:lnTo>
                    <a:pt x="20803" y="938233"/>
                  </a:lnTo>
                  <a:lnTo>
                    <a:pt x="0" y="938233"/>
                  </a:lnTo>
                  <a:close/>
                </a:path>
              </a:pathLst>
            </a:custGeom>
            <a:solidFill>
              <a:srgbClr val="123D33"/>
            </a:solidFill>
            <a:ln cap="sq">
              <a:noFill/>
              <a:prstDash val="solid"/>
              <a:miter/>
            </a:ln>
          </p:spPr>
        </p:sp>
        <p:sp>
          <p:nvSpPr>
            <p:cNvPr name="TextBox 12" id="12"/>
            <p:cNvSpPr txBox="true"/>
            <p:nvPr/>
          </p:nvSpPr>
          <p:spPr>
            <a:xfrm>
              <a:off x="0" y="-19050"/>
              <a:ext cx="20803" cy="957283"/>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3" id="13"/>
          <p:cNvSpPr txBox="true"/>
          <p:nvPr/>
        </p:nvSpPr>
        <p:spPr>
          <a:xfrm rot="0">
            <a:off x="1387521" y="3346620"/>
            <a:ext cx="7214594" cy="1285511"/>
          </a:xfrm>
          <a:prstGeom prst="rect">
            <a:avLst/>
          </a:prstGeom>
        </p:spPr>
        <p:txBody>
          <a:bodyPr anchor="t" rtlCol="false" tIns="0" lIns="0" bIns="0" rIns="0">
            <a:spAutoFit/>
          </a:bodyPr>
          <a:lstStyle/>
          <a:p>
            <a:pPr algn="l">
              <a:lnSpc>
                <a:spcPts val="10510"/>
              </a:lnSpc>
            </a:pPr>
            <a:r>
              <a:rPr lang="en-US" sz="7507" spc="-150" b="true">
                <a:solidFill>
                  <a:srgbClr val="191919"/>
                </a:solidFill>
                <a:latin typeface="Open Sauce Bold"/>
                <a:ea typeface="Open Sauce Bold"/>
                <a:cs typeface="Open Sauce Bold"/>
                <a:sym typeface="Open Sauce Bold"/>
              </a:rPr>
              <a:t>Portfolio for </a:t>
            </a:r>
          </a:p>
        </p:txBody>
      </p:sp>
      <p:sp>
        <p:nvSpPr>
          <p:cNvPr name="TextBox 14" id="14"/>
          <p:cNvSpPr txBox="true"/>
          <p:nvPr/>
        </p:nvSpPr>
        <p:spPr>
          <a:xfrm rot="0">
            <a:off x="1387521" y="4403531"/>
            <a:ext cx="8293728" cy="2002893"/>
          </a:xfrm>
          <a:prstGeom prst="rect">
            <a:avLst/>
          </a:prstGeom>
        </p:spPr>
        <p:txBody>
          <a:bodyPr anchor="t" rtlCol="false" tIns="0" lIns="0" bIns="0" rIns="0">
            <a:spAutoFit/>
          </a:bodyPr>
          <a:lstStyle/>
          <a:p>
            <a:pPr algn="l">
              <a:lnSpc>
                <a:spcPts val="16306"/>
              </a:lnSpc>
            </a:pPr>
            <a:r>
              <a:rPr lang="en-US" sz="11647" spc="-232" b="true">
                <a:solidFill>
                  <a:srgbClr val="191919"/>
                </a:solidFill>
                <a:latin typeface="Open Sauce Heavy"/>
                <a:ea typeface="Open Sauce Heavy"/>
                <a:cs typeface="Open Sauce Heavy"/>
                <a:sym typeface="Open Sauce Heavy"/>
              </a:rPr>
              <a:t>Authors</a:t>
            </a:r>
          </a:p>
        </p:txBody>
      </p:sp>
      <p:sp>
        <p:nvSpPr>
          <p:cNvPr name="TextBox 15" id="15"/>
          <p:cNvSpPr txBox="true"/>
          <p:nvPr/>
        </p:nvSpPr>
        <p:spPr>
          <a:xfrm rot="0">
            <a:off x="1387521" y="6550297"/>
            <a:ext cx="6832368" cy="498675"/>
          </a:xfrm>
          <a:prstGeom prst="rect">
            <a:avLst/>
          </a:prstGeom>
        </p:spPr>
        <p:txBody>
          <a:bodyPr anchor="t" rtlCol="false" tIns="0" lIns="0" bIns="0" rIns="0">
            <a:spAutoFit/>
          </a:bodyPr>
          <a:lstStyle/>
          <a:p>
            <a:pPr algn="l">
              <a:lnSpc>
                <a:spcPts val="4195"/>
              </a:lnSpc>
            </a:pPr>
            <a:r>
              <a:rPr lang="en-US" sz="3018" spc="241">
                <a:solidFill>
                  <a:srgbClr val="191919"/>
                </a:solidFill>
                <a:latin typeface="Open Sauce"/>
                <a:ea typeface="Open Sauce"/>
                <a:cs typeface="Open Sauce"/>
                <a:sym typeface="Open Sauce"/>
              </a:rPr>
              <a:t>www.vimal.r812288.com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994300" y="3675559"/>
            <a:ext cx="3293700" cy="6611441"/>
          </a:xfrm>
          <a:custGeom>
            <a:avLst/>
            <a:gdLst/>
            <a:ahLst/>
            <a:cxnLst/>
            <a:rect r="r" b="b" t="t" l="l"/>
            <a:pathLst>
              <a:path h="6611441" w="3293700">
                <a:moveTo>
                  <a:pt x="0" y="0"/>
                </a:moveTo>
                <a:lnTo>
                  <a:pt x="3293700" y="0"/>
                </a:lnTo>
                <a:lnTo>
                  <a:pt x="3293700" y="6611441"/>
                </a:lnTo>
                <a:lnTo>
                  <a:pt x="0" y="66114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801378" y="-610072"/>
            <a:ext cx="3299321" cy="4114800"/>
          </a:xfrm>
          <a:custGeom>
            <a:avLst/>
            <a:gdLst/>
            <a:ahLst/>
            <a:cxnLst/>
            <a:rect r="r" b="b" t="t" l="l"/>
            <a:pathLst>
              <a:path h="4114800" w="3299321">
                <a:moveTo>
                  <a:pt x="0" y="0"/>
                </a:moveTo>
                <a:lnTo>
                  <a:pt x="3299321" y="0"/>
                </a:lnTo>
                <a:lnTo>
                  <a:pt x="329932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4" id="4"/>
          <p:cNvSpPr txBox="true"/>
          <p:nvPr/>
        </p:nvSpPr>
        <p:spPr>
          <a:xfrm rot="0">
            <a:off x="679839" y="988610"/>
            <a:ext cx="16928322" cy="11756739"/>
          </a:xfrm>
          <a:prstGeom prst="rect">
            <a:avLst/>
          </a:prstGeom>
        </p:spPr>
        <p:txBody>
          <a:bodyPr anchor="t" rtlCol="false" tIns="0" lIns="0" bIns="0" rIns="0">
            <a:spAutoFit/>
          </a:bodyPr>
          <a:lstStyle/>
          <a:p>
            <a:pPr algn="l">
              <a:lnSpc>
                <a:spcPts val="16306"/>
              </a:lnSpc>
            </a:pPr>
            <a:r>
              <a:rPr lang="en-US" sz="11647" spc="-232" b="true">
                <a:solidFill>
                  <a:srgbClr val="191919"/>
                </a:solidFill>
                <a:latin typeface="Open Sauce Heavy"/>
                <a:ea typeface="Open Sauce Heavy"/>
                <a:cs typeface="Open Sauce Heavy"/>
                <a:sym typeface="Open Sauce Heavy"/>
              </a:rPr>
              <a:t>Result</a:t>
            </a:r>
          </a:p>
          <a:p>
            <a:pPr algn="l">
              <a:lnSpc>
                <a:spcPts val="3325"/>
              </a:lnSpc>
            </a:pPr>
          </a:p>
          <a:p>
            <a:pPr algn="l">
              <a:lnSpc>
                <a:spcPts val="3325"/>
              </a:lnSpc>
            </a:pPr>
            <a:r>
              <a:rPr lang="en-US" sz="2375" spc="-47" b="true">
                <a:solidFill>
                  <a:srgbClr val="191919"/>
                </a:solidFill>
                <a:latin typeface="Open Sauce Bold"/>
                <a:ea typeface="Open Sauce Bold"/>
                <a:cs typeface="Open Sauce Bold"/>
                <a:sym typeface="Open Sauce Bold"/>
              </a:rPr>
              <a:t>The project “Portfolio for Authors” successfully provides a digital platform for authors to showcase their creative journey, published works, skills, and achievements in one place.</a:t>
            </a:r>
          </a:p>
          <a:p>
            <a:pPr algn="l">
              <a:lnSpc>
                <a:spcPts val="3325"/>
              </a:lnSpc>
            </a:pPr>
          </a:p>
          <a:p>
            <a:pPr algn="l">
              <a:lnSpc>
                <a:spcPts val="3325"/>
              </a:lnSpc>
            </a:pPr>
            <a:r>
              <a:rPr lang="en-US" sz="2375" spc="-47" b="true">
                <a:solidFill>
                  <a:srgbClr val="191919"/>
                </a:solidFill>
                <a:latin typeface="Open Sauce Bold"/>
                <a:ea typeface="Open Sauce Bold"/>
                <a:cs typeface="Open Sauce Bold"/>
                <a:sym typeface="Open Sauce Bold"/>
              </a:rPr>
              <a:t>Authors can easily create, edit, and manage their portfolio.</a:t>
            </a:r>
          </a:p>
          <a:p>
            <a:pPr algn="l">
              <a:lnSpc>
                <a:spcPts val="3325"/>
              </a:lnSpc>
            </a:pPr>
          </a:p>
          <a:p>
            <a:pPr algn="l">
              <a:lnSpc>
                <a:spcPts val="3325"/>
              </a:lnSpc>
            </a:pPr>
            <a:r>
              <a:rPr lang="en-US" sz="2375" spc="-47" b="true">
                <a:solidFill>
                  <a:srgbClr val="191919"/>
                </a:solidFill>
                <a:latin typeface="Open Sauce Bold"/>
                <a:ea typeface="Open Sauce Bold"/>
                <a:cs typeface="Open Sauce Bold"/>
                <a:sym typeface="Open Sauce Bold"/>
              </a:rPr>
              <a:t>The portfolio offers a responsive and user-friendly interface.</a:t>
            </a:r>
          </a:p>
          <a:p>
            <a:pPr algn="l">
              <a:lnSpc>
                <a:spcPts val="3325"/>
              </a:lnSpc>
            </a:pPr>
          </a:p>
          <a:p>
            <a:pPr algn="l">
              <a:lnSpc>
                <a:spcPts val="3325"/>
              </a:lnSpc>
            </a:pPr>
            <a:r>
              <a:rPr lang="en-US" sz="2375" spc="-47" b="true">
                <a:solidFill>
                  <a:srgbClr val="191919"/>
                </a:solidFill>
                <a:latin typeface="Open Sauce Bold"/>
                <a:ea typeface="Open Sauce Bold"/>
                <a:cs typeface="Open Sauce Bold"/>
                <a:sym typeface="Open Sauce Bold"/>
              </a:rPr>
              <a:t>Publishers, readers, and event organizers can quickly view, search, and connect with authors.</a:t>
            </a:r>
          </a:p>
          <a:p>
            <a:pPr algn="l">
              <a:lnSpc>
                <a:spcPts val="3325"/>
              </a:lnSpc>
            </a:pPr>
          </a:p>
          <a:p>
            <a:pPr algn="l">
              <a:lnSpc>
                <a:spcPts val="3325"/>
              </a:lnSpc>
            </a:pPr>
            <a:r>
              <a:rPr lang="en-US" sz="2375" spc="-47" b="true">
                <a:solidFill>
                  <a:srgbClr val="191919"/>
                </a:solidFill>
                <a:latin typeface="Open Sauce Bold"/>
                <a:ea typeface="Open Sauce Bold"/>
                <a:cs typeface="Open Sauce Bold"/>
                <a:sym typeface="Open Sauce Bold"/>
              </a:rPr>
              <a:t>The system enhances the visibility and credibility of authors by centralizing all relevant information.</a:t>
            </a:r>
          </a:p>
          <a:p>
            <a:pPr algn="l">
              <a:lnSpc>
                <a:spcPts val="3325"/>
              </a:lnSpc>
            </a:pPr>
            <a:r>
              <a:rPr lang="en-US" sz="2375" spc="-47" b="true">
                <a:solidFill>
                  <a:srgbClr val="191919"/>
                </a:solidFill>
                <a:latin typeface="Open Sauce Bold"/>
                <a:ea typeface="Open Sauce Bold"/>
                <a:cs typeface="Open Sauce Bold"/>
                <a:sym typeface="Open Sauce Bold"/>
              </a:rPr>
              <a:t>Result</a:t>
            </a:r>
          </a:p>
          <a:p>
            <a:pPr algn="l">
              <a:lnSpc>
                <a:spcPts val="3325"/>
              </a:lnSpc>
            </a:pPr>
          </a:p>
          <a:p>
            <a:pPr algn="l">
              <a:lnSpc>
                <a:spcPts val="3325"/>
              </a:lnSpc>
            </a:pPr>
          </a:p>
          <a:p>
            <a:pPr algn="l">
              <a:lnSpc>
                <a:spcPts val="3325"/>
              </a:lnSpc>
            </a:pPr>
          </a:p>
          <a:p>
            <a:pPr algn="l">
              <a:lnSpc>
                <a:spcPts val="3325"/>
              </a:lnSpc>
            </a:pPr>
          </a:p>
          <a:p>
            <a:pPr algn="l">
              <a:lnSpc>
                <a:spcPts val="3325"/>
              </a:lnSpc>
            </a:pPr>
          </a:p>
          <a:p>
            <a:pPr algn="l">
              <a:lnSpc>
                <a:spcPts val="3325"/>
              </a:lnSpc>
            </a:pPr>
          </a:p>
          <a:p>
            <a:pPr algn="l">
              <a:lnSpc>
                <a:spcPts val="3325"/>
              </a:lnSpc>
            </a:pPr>
          </a:p>
          <a:p>
            <a:pPr algn="l">
              <a:lnSpc>
                <a:spcPts val="3325"/>
              </a:lnSpc>
            </a:pPr>
          </a:p>
          <a:p>
            <a:pPr algn="l">
              <a:lnSpc>
                <a:spcPts val="3325"/>
              </a:lnSpc>
            </a:pPr>
          </a:p>
          <a:p>
            <a:pPr algn="l">
              <a:lnSpc>
                <a:spcPts val="3325"/>
              </a:lnSpc>
            </a:pPr>
          </a:p>
          <a:p>
            <a:pPr algn="l" marL="0" indent="0" lvl="0">
              <a:lnSpc>
                <a:spcPts val="3325"/>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8848"/>
            <a:ext cx="18288000" cy="10251030"/>
            <a:chOff x="0" y="0"/>
            <a:chExt cx="4816593" cy="2699860"/>
          </a:xfrm>
        </p:grpSpPr>
        <p:sp>
          <p:nvSpPr>
            <p:cNvPr name="Freeform 3" id="3"/>
            <p:cNvSpPr/>
            <p:nvPr/>
          </p:nvSpPr>
          <p:spPr>
            <a:xfrm flipH="false" flipV="false" rot="0">
              <a:off x="0" y="0"/>
              <a:ext cx="4816592" cy="2699860"/>
            </a:xfrm>
            <a:custGeom>
              <a:avLst/>
              <a:gdLst/>
              <a:ahLst/>
              <a:cxnLst/>
              <a:rect r="r" b="b" t="t" l="l"/>
              <a:pathLst>
                <a:path h="2699860" w="4816592">
                  <a:moveTo>
                    <a:pt x="0" y="0"/>
                  </a:moveTo>
                  <a:lnTo>
                    <a:pt x="4816592" y="0"/>
                  </a:lnTo>
                  <a:lnTo>
                    <a:pt x="4816592" y="2699860"/>
                  </a:lnTo>
                  <a:lnTo>
                    <a:pt x="0" y="2699860"/>
                  </a:lnTo>
                  <a:close/>
                </a:path>
              </a:pathLst>
            </a:custGeom>
            <a:solidFill>
              <a:srgbClr val="000000">
                <a:alpha val="0"/>
              </a:srgbClr>
            </a:solidFill>
            <a:ln w="381000" cap="sq">
              <a:solidFill>
                <a:srgbClr val="106861"/>
              </a:solidFill>
              <a:prstDash val="solid"/>
              <a:miter/>
            </a:ln>
          </p:spPr>
        </p:sp>
        <p:sp>
          <p:nvSpPr>
            <p:cNvPr name="TextBox 4" id="4"/>
            <p:cNvSpPr txBox="true"/>
            <p:nvPr/>
          </p:nvSpPr>
          <p:spPr>
            <a:xfrm>
              <a:off x="0" y="-38100"/>
              <a:ext cx="4816593" cy="2737960"/>
            </a:xfrm>
            <a:prstGeom prst="rect">
              <a:avLst/>
            </a:prstGeom>
          </p:spPr>
          <p:txBody>
            <a:bodyPr anchor="ctr" rtlCol="false" tIns="50800" lIns="50800" bIns="50800" rIns="50800"/>
            <a:lstStyle/>
            <a:p>
              <a:pPr algn="ctr">
                <a:lnSpc>
                  <a:spcPts val="3035"/>
                </a:lnSpc>
              </a:pPr>
            </a:p>
          </p:txBody>
        </p:sp>
      </p:grpSp>
      <p:pic>
        <p:nvPicPr>
          <p:cNvPr name="Picture 5" id="5"/>
          <p:cNvPicPr>
            <a:picLocks noChangeAspect="true"/>
          </p:cNvPicPr>
          <p:nvPr/>
        </p:nvPicPr>
        <p:blipFill>
          <a:blip r:embed="rId2"/>
          <a:stretch>
            <a:fillRect/>
          </a:stretch>
        </p:blipFill>
        <p:spPr>
          <a:xfrm rot="0">
            <a:off x="8158446" y="405369"/>
            <a:ext cx="9928205" cy="9680282"/>
          </a:xfrm>
          <a:prstGeom prst="rect">
            <a:avLst/>
          </a:prstGeom>
        </p:spPr>
      </p:pic>
      <p:sp>
        <p:nvSpPr>
          <p:cNvPr name="TextBox 6" id="6"/>
          <p:cNvSpPr txBox="true"/>
          <p:nvPr/>
        </p:nvSpPr>
        <p:spPr>
          <a:xfrm rot="0">
            <a:off x="635694" y="942975"/>
            <a:ext cx="8034053" cy="7395241"/>
          </a:xfrm>
          <a:prstGeom prst="rect">
            <a:avLst/>
          </a:prstGeom>
        </p:spPr>
        <p:txBody>
          <a:bodyPr anchor="t" rtlCol="false" tIns="0" lIns="0" bIns="0" rIns="0">
            <a:spAutoFit/>
          </a:bodyPr>
          <a:lstStyle/>
          <a:p>
            <a:pPr algn="l">
              <a:lnSpc>
                <a:spcPts val="6569"/>
              </a:lnSpc>
            </a:pPr>
            <a:r>
              <a:rPr lang="en-US" sz="4692" spc="-93" b="true">
                <a:solidFill>
                  <a:srgbClr val="191919"/>
                </a:solidFill>
                <a:latin typeface="Open Sauce Bold"/>
                <a:ea typeface="Open Sauce Bold"/>
                <a:cs typeface="Open Sauce Bold"/>
                <a:sym typeface="Open Sauce Bold"/>
              </a:rPr>
              <a:t> Conclusion</a:t>
            </a:r>
          </a:p>
          <a:p>
            <a:pPr algn="l">
              <a:lnSpc>
                <a:spcPts val="3507"/>
              </a:lnSpc>
            </a:pPr>
          </a:p>
          <a:p>
            <a:pPr algn="l">
              <a:lnSpc>
                <a:spcPts val="3507"/>
              </a:lnSpc>
            </a:pPr>
            <a:r>
              <a:rPr lang="en-US" sz="2505" spc="-50" b="true">
                <a:solidFill>
                  <a:srgbClr val="191919"/>
                </a:solidFill>
                <a:latin typeface="Open Sauce Bold"/>
                <a:ea typeface="Open Sauce Bold"/>
                <a:cs typeface="Open Sauce Bold"/>
                <a:sym typeface="Open Sauce Bold"/>
              </a:rPr>
              <a:t>The project “Portfolio for Authors” provides a modern, centralized, and user-friendly solution for authors to professionally showcase their creative journey. Unlike traditional resumes or scattered online platforms, this digital portfolio allows authors to present their biography, published works, achievements, and skills in a structured and visually appealing format.</a:t>
            </a:r>
          </a:p>
          <a:p>
            <a:pPr algn="l">
              <a:lnSpc>
                <a:spcPts val="3507"/>
              </a:lnSpc>
            </a:pPr>
          </a:p>
          <a:p>
            <a:pPr algn="l" marL="0" indent="0" lvl="0">
              <a:lnSpc>
                <a:spcPts val="3507"/>
              </a:lnSpc>
              <a:spcBef>
                <a:spcPct val="0"/>
              </a:spcBef>
            </a:pPr>
            <a:r>
              <a:rPr lang="en-US" b="true" sz="2505" spc="-50">
                <a:solidFill>
                  <a:srgbClr val="191919"/>
                </a:solidFill>
                <a:latin typeface="Open Sauce Bold"/>
                <a:ea typeface="Open Sauce Bold"/>
                <a:cs typeface="Open Sauce Bold"/>
                <a:sym typeface="Open Sauce Bold"/>
              </a:rPr>
              <a:t>The system not only enhances an author’s visibility but also bridges the gap between authors, publishers, readers, and event organizers, creating more opportunities for recognition, collaboration, and career growth.</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028700" y="800100"/>
            <a:ext cx="10958088" cy="1999686"/>
          </a:xfrm>
          <a:prstGeom prst="rect">
            <a:avLst/>
          </a:prstGeom>
        </p:spPr>
        <p:txBody>
          <a:bodyPr anchor="t" rtlCol="false" tIns="0" lIns="0" bIns="0" rIns="0">
            <a:spAutoFit/>
          </a:bodyPr>
          <a:lstStyle/>
          <a:p>
            <a:pPr algn="l" marL="0" indent="0" lvl="0">
              <a:lnSpc>
                <a:spcPts val="16306"/>
              </a:lnSpc>
              <a:spcBef>
                <a:spcPct val="0"/>
              </a:spcBef>
            </a:pPr>
            <a:r>
              <a:rPr lang="en-US" b="true" sz="11647" spc="-232">
                <a:solidFill>
                  <a:srgbClr val="191919"/>
                </a:solidFill>
                <a:latin typeface="Open Sauce Heavy"/>
                <a:ea typeface="Open Sauce Heavy"/>
                <a:cs typeface="Open Sauce Heavy"/>
                <a:sym typeface="Open Sauce Heavy"/>
              </a:rPr>
              <a:t> GitHub link </a:t>
            </a:r>
          </a:p>
        </p:txBody>
      </p:sp>
      <p:sp>
        <p:nvSpPr>
          <p:cNvPr name="Freeform 3" id="3"/>
          <p:cNvSpPr/>
          <p:nvPr/>
        </p:nvSpPr>
        <p:spPr>
          <a:xfrm flipH="true" flipV="false" rot="0">
            <a:off x="14910781" y="0"/>
            <a:ext cx="3377219" cy="3377219"/>
          </a:xfrm>
          <a:custGeom>
            <a:avLst/>
            <a:gdLst/>
            <a:ahLst/>
            <a:cxnLst/>
            <a:rect r="r" b="b" t="t" l="l"/>
            <a:pathLst>
              <a:path h="3377219" w="3377219">
                <a:moveTo>
                  <a:pt x="3377219" y="0"/>
                </a:moveTo>
                <a:lnTo>
                  <a:pt x="0" y="0"/>
                </a:lnTo>
                <a:lnTo>
                  <a:pt x="0" y="3377219"/>
                </a:lnTo>
                <a:lnTo>
                  <a:pt x="3377219" y="3377219"/>
                </a:lnTo>
                <a:lnTo>
                  <a:pt x="3377219"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4" id="4"/>
          <p:cNvGrpSpPr/>
          <p:nvPr/>
        </p:nvGrpSpPr>
        <p:grpSpPr>
          <a:xfrm rot="0">
            <a:off x="-1923846" y="8186287"/>
            <a:ext cx="4201427" cy="420142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499871" y="2680192"/>
            <a:ext cx="8892659" cy="4924128"/>
            <a:chOff x="0" y="0"/>
            <a:chExt cx="2785608" cy="1542473"/>
          </a:xfrm>
        </p:grpSpPr>
        <p:sp>
          <p:nvSpPr>
            <p:cNvPr name="Freeform 3" id="3"/>
            <p:cNvSpPr/>
            <p:nvPr/>
          </p:nvSpPr>
          <p:spPr>
            <a:xfrm flipH="false" flipV="false" rot="0">
              <a:off x="0" y="0"/>
              <a:ext cx="2785608" cy="1542473"/>
            </a:xfrm>
            <a:custGeom>
              <a:avLst/>
              <a:gdLst/>
              <a:ahLst/>
              <a:cxnLst/>
              <a:rect r="r" b="b" t="t" l="l"/>
              <a:pathLst>
                <a:path h="1542473" w="2785608">
                  <a:moveTo>
                    <a:pt x="39177" y="0"/>
                  </a:moveTo>
                  <a:lnTo>
                    <a:pt x="2746431" y="0"/>
                  </a:lnTo>
                  <a:cubicBezTo>
                    <a:pt x="2768068" y="0"/>
                    <a:pt x="2785608" y="17540"/>
                    <a:pt x="2785608" y="39177"/>
                  </a:cubicBezTo>
                  <a:lnTo>
                    <a:pt x="2785608" y="1503296"/>
                  </a:lnTo>
                  <a:cubicBezTo>
                    <a:pt x="2785608" y="1524933"/>
                    <a:pt x="2768068" y="1542473"/>
                    <a:pt x="2746431" y="1542473"/>
                  </a:cubicBezTo>
                  <a:lnTo>
                    <a:pt x="39177" y="1542473"/>
                  </a:lnTo>
                  <a:cubicBezTo>
                    <a:pt x="17540" y="1542473"/>
                    <a:pt x="0" y="1524933"/>
                    <a:pt x="0" y="1503296"/>
                  </a:cubicBezTo>
                  <a:lnTo>
                    <a:pt x="0" y="39177"/>
                  </a:lnTo>
                  <a:cubicBezTo>
                    <a:pt x="0" y="17540"/>
                    <a:pt x="17540" y="0"/>
                    <a:pt x="39177" y="0"/>
                  </a:cubicBezTo>
                  <a:close/>
                </a:path>
              </a:pathLst>
            </a:custGeom>
            <a:solidFill>
              <a:srgbClr val="106861"/>
            </a:solidFill>
            <a:ln cap="rnd">
              <a:noFill/>
              <a:prstDash val="solid"/>
              <a:round/>
            </a:ln>
          </p:spPr>
        </p:sp>
        <p:sp>
          <p:nvSpPr>
            <p:cNvPr name="TextBox 4" id="4"/>
            <p:cNvSpPr txBox="true"/>
            <p:nvPr/>
          </p:nvSpPr>
          <p:spPr>
            <a:xfrm>
              <a:off x="0" y="-38100"/>
              <a:ext cx="2785608" cy="1580573"/>
            </a:xfrm>
            <a:prstGeom prst="rect">
              <a:avLst/>
            </a:prstGeom>
          </p:spPr>
          <p:txBody>
            <a:bodyPr anchor="ctr" rtlCol="false" tIns="50800" lIns="50800" bIns="50800" rIns="50800"/>
            <a:lstStyle/>
            <a:p>
              <a:pPr algn="ctr" marL="0" indent="0" lvl="0">
                <a:lnSpc>
                  <a:spcPts val="3035"/>
                </a:lnSpc>
                <a:spcBef>
                  <a:spcPct val="0"/>
                </a:spcBef>
              </a:pPr>
            </a:p>
          </p:txBody>
        </p:sp>
      </p:grpSp>
      <p:sp>
        <p:nvSpPr>
          <p:cNvPr name="Freeform 5" id="5"/>
          <p:cNvSpPr/>
          <p:nvPr/>
        </p:nvSpPr>
        <p:spPr>
          <a:xfrm flipH="false" flipV="false" rot="0">
            <a:off x="15796794" y="1028700"/>
            <a:ext cx="1033238" cy="826591"/>
          </a:xfrm>
          <a:custGeom>
            <a:avLst/>
            <a:gdLst/>
            <a:ahLst/>
            <a:cxnLst/>
            <a:rect r="r" b="b" t="t" l="l"/>
            <a:pathLst>
              <a:path h="826591" w="1033238">
                <a:moveTo>
                  <a:pt x="0" y="0"/>
                </a:moveTo>
                <a:lnTo>
                  <a:pt x="1033238" y="0"/>
                </a:lnTo>
                <a:lnTo>
                  <a:pt x="1033238" y="826591"/>
                </a:lnTo>
                <a:lnTo>
                  <a:pt x="0" y="8265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7488696" y="6385721"/>
            <a:ext cx="323665" cy="323665"/>
          </a:xfrm>
          <a:custGeom>
            <a:avLst/>
            <a:gdLst/>
            <a:ahLst/>
            <a:cxnLst/>
            <a:rect r="r" b="b" t="t" l="l"/>
            <a:pathLst>
              <a:path h="323665" w="323665">
                <a:moveTo>
                  <a:pt x="0" y="0"/>
                </a:moveTo>
                <a:lnTo>
                  <a:pt x="323665" y="0"/>
                </a:lnTo>
                <a:lnTo>
                  <a:pt x="323665" y="323665"/>
                </a:lnTo>
                <a:lnTo>
                  <a:pt x="0" y="3236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7488696" y="5549952"/>
            <a:ext cx="323665" cy="323665"/>
          </a:xfrm>
          <a:custGeom>
            <a:avLst/>
            <a:gdLst/>
            <a:ahLst/>
            <a:cxnLst/>
            <a:rect r="r" b="b" t="t" l="l"/>
            <a:pathLst>
              <a:path h="323665" w="323665">
                <a:moveTo>
                  <a:pt x="0" y="0"/>
                </a:moveTo>
                <a:lnTo>
                  <a:pt x="323665" y="0"/>
                </a:lnTo>
                <a:lnTo>
                  <a:pt x="323665" y="323665"/>
                </a:lnTo>
                <a:lnTo>
                  <a:pt x="0" y="3236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8" id="8"/>
          <p:cNvSpPr/>
          <p:nvPr/>
        </p:nvSpPr>
        <p:spPr>
          <a:xfrm flipH="false" flipV="false" rot="0">
            <a:off x="7488696" y="5980242"/>
            <a:ext cx="323520" cy="323665"/>
          </a:xfrm>
          <a:custGeom>
            <a:avLst/>
            <a:gdLst/>
            <a:ahLst/>
            <a:cxnLst/>
            <a:rect r="r" b="b" t="t" l="l"/>
            <a:pathLst>
              <a:path h="323665" w="323520">
                <a:moveTo>
                  <a:pt x="0" y="0"/>
                </a:moveTo>
                <a:lnTo>
                  <a:pt x="323519" y="0"/>
                </a:lnTo>
                <a:lnTo>
                  <a:pt x="323519" y="323665"/>
                </a:lnTo>
                <a:lnTo>
                  <a:pt x="0" y="32366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9" id="9"/>
          <p:cNvSpPr/>
          <p:nvPr/>
        </p:nvSpPr>
        <p:spPr>
          <a:xfrm flipH="false" flipV="false" rot="0">
            <a:off x="7488696" y="5142256"/>
            <a:ext cx="323665" cy="323665"/>
          </a:xfrm>
          <a:custGeom>
            <a:avLst/>
            <a:gdLst/>
            <a:ahLst/>
            <a:cxnLst/>
            <a:rect r="r" b="b" t="t" l="l"/>
            <a:pathLst>
              <a:path h="323665" w="323665">
                <a:moveTo>
                  <a:pt x="0" y="0"/>
                </a:moveTo>
                <a:lnTo>
                  <a:pt x="323665" y="0"/>
                </a:lnTo>
                <a:lnTo>
                  <a:pt x="323665" y="323665"/>
                </a:lnTo>
                <a:lnTo>
                  <a:pt x="0" y="32366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868394" y="2100713"/>
            <a:ext cx="6083085" cy="6083085"/>
          </a:xfrm>
          <a:custGeom>
            <a:avLst/>
            <a:gdLst/>
            <a:ahLst/>
            <a:cxnLst/>
            <a:rect r="r" b="b" t="t" l="l"/>
            <a:pathLst>
              <a:path h="6083085" w="6083085">
                <a:moveTo>
                  <a:pt x="0" y="0"/>
                </a:moveTo>
                <a:lnTo>
                  <a:pt x="6083085" y="0"/>
                </a:lnTo>
                <a:lnTo>
                  <a:pt x="6083085" y="6083086"/>
                </a:lnTo>
                <a:lnTo>
                  <a:pt x="0" y="608308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grpSp>
        <p:nvGrpSpPr>
          <p:cNvPr name="Group 11" id="11"/>
          <p:cNvGrpSpPr/>
          <p:nvPr/>
        </p:nvGrpSpPr>
        <p:grpSpPr>
          <a:xfrm rot="0">
            <a:off x="1434840" y="2667169"/>
            <a:ext cx="4950194" cy="4950174"/>
            <a:chOff x="0" y="0"/>
            <a:chExt cx="6350000" cy="6349975"/>
          </a:xfrm>
        </p:grpSpPr>
        <p:sp>
          <p:nvSpPr>
            <p:cNvPr name="Freeform 12" id="12"/>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4"/>
              <a:stretch>
                <a:fillRect l="0" t="-27045" r="0" b="-23048"/>
              </a:stretch>
            </a:blipFill>
          </p:spPr>
        </p:sp>
      </p:grpSp>
      <p:grpSp>
        <p:nvGrpSpPr>
          <p:cNvPr name="Group 13" id="13"/>
          <p:cNvGrpSpPr/>
          <p:nvPr/>
        </p:nvGrpSpPr>
        <p:grpSpPr>
          <a:xfrm rot="0">
            <a:off x="7197737" y="4532216"/>
            <a:ext cx="42696" cy="2482460"/>
            <a:chOff x="0" y="0"/>
            <a:chExt cx="13374" cy="777626"/>
          </a:xfrm>
        </p:grpSpPr>
        <p:sp>
          <p:nvSpPr>
            <p:cNvPr name="Freeform 14" id="14"/>
            <p:cNvSpPr/>
            <p:nvPr/>
          </p:nvSpPr>
          <p:spPr>
            <a:xfrm flipH="false" flipV="false" rot="0">
              <a:off x="0" y="0"/>
              <a:ext cx="13374" cy="777626"/>
            </a:xfrm>
            <a:custGeom>
              <a:avLst/>
              <a:gdLst/>
              <a:ahLst/>
              <a:cxnLst/>
              <a:rect r="r" b="b" t="t" l="l"/>
              <a:pathLst>
                <a:path h="777626" w="13374">
                  <a:moveTo>
                    <a:pt x="0" y="0"/>
                  </a:moveTo>
                  <a:lnTo>
                    <a:pt x="13374" y="0"/>
                  </a:lnTo>
                  <a:lnTo>
                    <a:pt x="13374" y="777626"/>
                  </a:lnTo>
                  <a:lnTo>
                    <a:pt x="0" y="777626"/>
                  </a:lnTo>
                  <a:close/>
                </a:path>
              </a:pathLst>
            </a:custGeom>
            <a:solidFill>
              <a:srgbClr val="FFFFFF"/>
            </a:solidFill>
          </p:spPr>
        </p:sp>
        <p:sp>
          <p:nvSpPr>
            <p:cNvPr name="TextBox 15" id="15"/>
            <p:cNvSpPr txBox="true"/>
            <p:nvPr/>
          </p:nvSpPr>
          <p:spPr>
            <a:xfrm>
              <a:off x="0" y="-38100"/>
              <a:ext cx="13374" cy="815726"/>
            </a:xfrm>
            <a:prstGeom prst="rect">
              <a:avLst/>
            </a:prstGeom>
          </p:spPr>
          <p:txBody>
            <a:bodyPr anchor="ctr" rtlCol="false" tIns="50800" lIns="50800" bIns="50800" rIns="50800"/>
            <a:lstStyle/>
            <a:p>
              <a:pPr algn="ctr">
                <a:lnSpc>
                  <a:spcPts val="3035"/>
                </a:lnSpc>
              </a:pPr>
            </a:p>
          </p:txBody>
        </p:sp>
      </p:grpSp>
      <p:sp>
        <p:nvSpPr>
          <p:cNvPr name="TextBox 16" id="16"/>
          <p:cNvSpPr txBox="true"/>
          <p:nvPr/>
        </p:nvSpPr>
        <p:spPr>
          <a:xfrm rot="0">
            <a:off x="7938726" y="5951667"/>
            <a:ext cx="3857414" cy="289007"/>
          </a:xfrm>
          <a:prstGeom prst="rect">
            <a:avLst/>
          </a:prstGeom>
        </p:spPr>
        <p:txBody>
          <a:bodyPr anchor="t" rtlCol="false" tIns="0" lIns="0" bIns="0" rIns="0">
            <a:spAutoFit/>
          </a:bodyPr>
          <a:lstStyle/>
          <a:p>
            <a:pPr algn="l">
              <a:lnSpc>
                <a:spcPts val="2445"/>
              </a:lnSpc>
            </a:pPr>
            <a:r>
              <a:rPr lang="en-US" sz="1746">
                <a:solidFill>
                  <a:srgbClr val="FFFFFF"/>
                </a:solidFill>
                <a:latin typeface="Open Sauce"/>
                <a:ea typeface="Open Sauce"/>
                <a:cs typeface="Open Sauce"/>
                <a:sym typeface="Open Sauce"/>
              </a:rPr>
              <a:t>www.vimal.r812288.com</a:t>
            </a:r>
          </a:p>
        </p:txBody>
      </p:sp>
      <p:sp>
        <p:nvSpPr>
          <p:cNvPr name="TextBox 17" id="17"/>
          <p:cNvSpPr txBox="true"/>
          <p:nvPr/>
        </p:nvSpPr>
        <p:spPr>
          <a:xfrm rot="0">
            <a:off x="7938726" y="5521377"/>
            <a:ext cx="3760379" cy="288529"/>
          </a:xfrm>
          <a:prstGeom prst="rect">
            <a:avLst/>
          </a:prstGeom>
        </p:spPr>
        <p:txBody>
          <a:bodyPr anchor="t" rtlCol="false" tIns="0" lIns="0" bIns="0" rIns="0">
            <a:spAutoFit/>
          </a:bodyPr>
          <a:lstStyle/>
          <a:p>
            <a:pPr algn="l">
              <a:lnSpc>
                <a:spcPts val="2445"/>
              </a:lnSpc>
            </a:pPr>
            <a:r>
              <a:rPr lang="en-US" sz="1746">
                <a:solidFill>
                  <a:srgbClr val="FFFFFF"/>
                </a:solidFill>
                <a:latin typeface="Open Sauce"/>
                <a:ea typeface="Open Sauce"/>
                <a:cs typeface="Open Sauce"/>
                <a:sym typeface="Open Sauce"/>
              </a:rPr>
              <a:t>hello@vimal.com</a:t>
            </a:r>
          </a:p>
        </p:txBody>
      </p:sp>
      <p:sp>
        <p:nvSpPr>
          <p:cNvPr name="TextBox 18" id="18"/>
          <p:cNvSpPr txBox="true"/>
          <p:nvPr/>
        </p:nvSpPr>
        <p:spPr>
          <a:xfrm rot="0">
            <a:off x="7938726" y="6365522"/>
            <a:ext cx="3390341" cy="288529"/>
          </a:xfrm>
          <a:prstGeom prst="rect">
            <a:avLst/>
          </a:prstGeom>
        </p:spPr>
        <p:txBody>
          <a:bodyPr anchor="t" rtlCol="false" tIns="0" lIns="0" bIns="0" rIns="0">
            <a:spAutoFit/>
          </a:bodyPr>
          <a:lstStyle/>
          <a:p>
            <a:pPr algn="l">
              <a:lnSpc>
                <a:spcPts val="2445"/>
              </a:lnSpc>
            </a:pPr>
            <a:r>
              <a:rPr lang="en-US" sz="1746">
                <a:solidFill>
                  <a:srgbClr val="FFFFFF"/>
                </a:solidFill>
                <a:latin typeface="Open Sauce"/>
                <a:ea typeface="Open Sauce"/>
                <a:cs typeface="Open Sauce"/>
                <a:sym typeface="Open Sauce"/>
              </a:rPr>
              <a:t>123 kotagiri 12345</a:t>
            </a:r>
          </a:p>
        </p:txBody>
      </p:sp>
      <p:sp>
        <p:nvSpPr>
          <p:cNvPr name="TextBox 19" id="19"/>
          <p:cNvSpPr txBox="true"/>
          <p:nvPr/>
        </p:nvSpPr>
        <p:spPr>
          <a:xfrm rot="0">
            <a:off x="7938726" y="5126704"/>
            <a:ext cx="1993285" cy="288529"/>
          </a:xfrm>
          <a:prstGeom prst="rect">
            <a:avLst/>
          </a:prstGeom>
        </p:spPr>
        <p:txBody>
          <a:bodyPr anchor="t" rtlCol="false" tIns="0" lIns="0" bIns="0" rIns="0">
            <a:spAutoFit/>
          </a:bodyPr>
          <a:lstStyle/>
          <a:p>
            <a:pPr algn="l">
              <a:lnSpc>
                <a:spcPts val="2445"/>
              </a:lnSpc>
            </a:pPr>
            <a:r>
              <a:rPr lang="en-US" sz="1746">
                <a:solidFill>
                  <a:srgbClr val="FFFFFF"/>
                </a:solidFill>
                <a:latin typeface="Open Sauce"/>
                <a:ea typeface="Open Sauce"/>
                <a:cs typeface="Open Sauce"/>
                <a:sym typeface="Open Sauce"/>
              </a:rPr>
              <a:t>+123-456-7890</a:t>
            </a:r>
          </a:p>
        </p:txBody>
      </p:sp>
      <p:sp>
        <p:nvSpPr>
          <p:cNvPr name="TextBox 20" id="20"/>
          <p:cNvSpPr txBox="true"/>
          <p:nvPr/>
        </p:nvSpPr>
        <p:spPr>
          <a:xfrm rot="0">
            <a:off x="7449471" y="4475066"/>
            <a:ext cx="3374058" cy="495741"/>
          </a:xfrm>
          <a:prstGeom prst="rect">
            <a:avLst/>
          </a:prstGeom>
        </p:spPr>
        <p:txBody>
          <a:bodyPr anchor="t" rtlCol="false" tIns="0" lIns="0" bIns="0" rIns="0">
            <a:spAutoFit/>
          </a:bodyPr>
          <a:lstStyle/>
          <a:p>
            <a:pPr algn="l">
              <a:lnSpc>
                <a:spcPts val="4138"/>
              </a:lnSpc>
            </a:pPr>
            <a:r>
              <a:rPr lang="en-US" sz="2956" b="true">
                <a:solidFill>
                  <a:srgbClr val="FFFFFF"/>
                </a:solidFill>
                <a:latin typeface="Open Sauce Bold"/>
                <a:ea typeface="Open Sauce Bold"/>
                <a:cs typeface="Open Sauce Bold"/>
                <a:sym typeface="Open Sauce Bold"/>
              </a:rPr>
              <a:t>Everest Cantu</a:t>
            </a:r>
            <a:r>
              <a:rPr lang="en-US" sz="2956" b="true">
                <a:solidFill>
                  <a:srgbClr val="FFFFFF"/>
                </a:solidFill>
                <a:latin typeface="Open Sauce Bold"/>
                <a:ea typeface="Open Sauce Bold"/>
                <a:cs typeface="Open Sauce Bold"/>
                <a:sym typeface="Open Sauce Bold"/>
              </a:rPr>
              <a:t> </a:t>
            </a:r>
          </a:p>
        </p:txBody>
      </p:sp>
      <p:sp>
        <p:nvSpPr>
          <p:cNvPr name="TextBox 21" id="21"/>
          <p:cNvSpPr txBox="true"/>
          <p:nvPr/>
        </p:nvSpPr>
        <p:spPr>
          <a:xfrm rot="0">
            <a:off x="6638680" y="2948548"/>
            <a:ext cx="4690387" cy="861495"/>
          </a:xfrm>
          <a:prstGeom prst="rect">
            <a:avLst/>
          </a:prstGeom>
        </p:spPr>
        <p:txBody>
          <a:bodyPr anchor="t" rtlCol="false" tIns="0" lIns="0" bIns="0" rIns="0">
            <a:spAutoFit/>
          </a:bodyPr>
          <a:lstStyle/>
          <a:p>
            <a:pPr algn="l" marL="0" indent="0" lvl="0">
              <a:lnSpc>
                <a:spcPts val="7116"/>
              </a:lnSpc>
              <a:spcBef>
                <a:spcPct val="0"/>
              </a:spcBef>
            </a:pPr>
            <a:r>
              <a:rPr lang="en-US" b="true" sz="5082" spc="477">
                <a:solidFill>
                  <a:srgbClr val="FFFFFF"/>
                </a:solidFill>
                <a:latin typeface="Open Sauce Bold"/>
                <a:ea typeface="Open Sauce Bold"/>
                <a:cs typeface="Open Sauce Bold"/>
                <a:sym typeface="Open Sauce Bold"/>
              </a:rPr>
              <a:t>THANK TOU</a:t>
            </a:r>
          </a:p>
        </p:txBody>
      </p:sp>
      <p:sp>
        <p:nvSpPr>
          <p:cNvPr name="TextBox 22" id="22"/>
          <p:cNvSpPr txBox="true"/>
          <p:nvPr/>
        </p:nvSpPr>
        <p:spPr>
          <a:xfrm rot="0">
            <a:off x="6638680" y="3787218"/>
            <a:ext cx="4872554" cy="434268"/>
          </a:xfrm>
          <a:prstGeom prst="rect">
            <a:avLst/>
          </a:prstGeom>
        </p:spPr>
        <p:txBody>
          <a:bodyPr anchor="t" rtlCol="false" tIns="0" lIns="0" bIns="0" rIns="0">
            <a:spAutoFit/>
          </a:bodyPr>
          <a:lstStyle/>
          <a:p>
            <a:pPr algn="l" marL="0" indent="0" lvl="0">
              <a:lnSpc>
                <a:spcPts val="3655"/>
              </a:lnSpc>
              <a:spcBef>
                <a:spcPct val="0"/>
              </a:spcBef>
            </a:pPr>
            <a:r>
              <a:rPr lang="en-US" sz="2611" spc="-52">
                <a:solidFill>
                  <a:srgbClr val="FFFFFF"/>
                </a:solidFill>
                <a:latin typeface="Open Sauce"/>
                <a:ea typeface="Open Sauce"/>
                <a:cs typeface="Open Sauce"/>
                <a:sym typeface="Open Sauce"/>
              </a:rPr>
              <a:t>For watching this presentation</a:t>
            </a:r>
          </a:p>
        </p:txBody>
      </p:sp>
      <p:grpSp>
        <p:nvGrpSpPr>
          <p:cNvPr name="Group 23" id="23"/>
          <p:cNvGrpSpPr/>
          <p:nvPr/>
        </p:nvGrpSpPr>
        <p:grpSpPr>
          <a:xfrm rot="0">
            <a:off x="15811589" y="8007246"/>
            <a:ext cx="4201427" cy="4201427"/>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26" id="26"/>
          <p:cNvGrpSpPr/>
          <p:nvPr/>
        </p:nvGrpSpPr>
        <p:grpSpPr>
          <a:xfrm rot="0">
            <a:off x="-1868494" y="-2100713"/>
            <a:ext cx="4201427" cy="4201427"/>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29" id="29"/>
          <p:cNvGrpSpPr/>
          <p:nvPr/>
        </p:nvGrpSpPr>
        <p:grpSpPr>
          <a:xfrm rot="0">
            <a:off x="16067950" y="6633635"/>
            <a:ext cx="762083" cy="762083"/>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name="TextBox 31" id="31"/>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32" id="32"/>
          <p:cNvGrpSpPr/>
          <p:nvPr/>
        </p:nvGrpSpPr>
        <p:grpSpPr>
          <a:xfrm rot="0">
            <a:off x="-575233" y="9258300"/>
            <a:ext cx="1614906" cy="1614906"/>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name="TextBox 34" id="3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35" id="35"/>
          <p:cNvGrpSpPr/>
          <p:nvPr/>
        </p:nvGrpSpPr>
        <p:grpSpPr>
          <a:xfrm rot="0">
            <a:off x="1434840" y="2680192"/>
            <a:ext cx="4950194" cy="4950174"/>
            <a:chOff x="0" y="0"/>
            <a:chExt cx="6350000" cy="6349975"/>
          </a:xfrm>
        </p:grpSpPr>
        <p:sp>
          <p:nvSpPr>
            <p:cNvPr name="Freeform 36" id="36"/>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5"/>
              <a:stretch>
                <a:fillRect l="0" t="-62359" r="0" b="-62359"/>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8881967" y="-2828925"/>
            <a:ext cx="5657850" cy="565785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1710892" y="0"/>
            <a:ext cx="6648057" cy="10287000"/>
            <a:chOff x="0" y="0"/>
            <a:chExt cx="1750928" cy="2709333"/>
          </a:xfrm>
        </p:grpSpPr>
        <p:sp>
          <p:nvSpPr>
            <p:cNvPr name="Freeform 6" id="6"/>
            <p:cNvSpPr/>
            <p:nvPr/>
          </p:nvSpPr>
          <p:spPr>
            <a:xfrm flipH="false" flipV="false" rot="0">
              <a:off x="0" y="0"/>
              <a:ext cx="1750928" cy="2709333"/>
            </a:xfrm>
            <a:custGeom>
              <a:avLst/>
              <a:gdLst/>
              <a:ahLst/>
              <a:cxnLst/>
              <a:rect r="r" b="b" t="t" l="l"/>
              <a:pathLst>
                <a:path h="2709333" w="1750928">
                  <a:moveTo>
                    <a:pt x="0" y="0"/>
                  </a:moveTo>
                  <a:lnTo>
                    <a:pt x="1750928" y="0"/>
                  </a:lnTo>
                  <a:lnTo>
                    <a:pt x="1750928" y="2709333"/>
                  </a:lnTo>
                  <a:lnTo>
                    <a:pt x="0" y="2709333"/>
                  </a:lnTo>
                  <a:close/>
                </a:path>
              </a:pathLst>
            </a:custGeom>
            <a:solidFill>
              <a:srgbClr val="106861"/>
            </a:solidFill>
            <a:ln cap="sq">
              <a:noFill/>
              <a:prstDash val="solid"/>
              <a:miter/>
            </a:ln>
          </p:spPr>
        </p:sp>
        <p:sp>
          <p:nvSpPr>
            <p:cNvPr name="TextBox 7" id="7"/>
            <p:cNvSpPr txBox="true"/>
            <p:nvPr/>
          </p:nvSpPr>
          <p:spPr>
            <a:xfrm>
              <a:off x="0" y="-19050"/>
              <a:ext cx="1750928" cy="2728383"/>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8" id="8"/>
          <p:cNvSpPr txBox="true"/>
          <p:nvPr/>
        </p:nvSpPr>
        <p:spPr>
          <a:xfrm rot="0">
            <a:off x="892474" y="358140"/>
            <a:ext cx="6026929" cy="1217295"/>
          </a:xfrm>
          <a:prstGeom prst="rect">
            <a:avLst/>
          </a:prstGeom>
        </p:spPr>
        <p:txBody>
          <a:bodyPr anchor="t" rtlCol="false" tIns="0" lIns="0" bIns="0" rIns="0">
            <a:spAutoFit/>
          </a:bodyPr>
          <a:lstStyle/>
          <a:p>
            <a:pPr algn="l" marL="0" indent="0" lvl="0">
              <a:lnSpc>
                <a:spcPts val="10080"/>
              </a:lnSpc>
              <a:spcBef>
                <a:spcPct val="0"/>
              </a:spcBef>
            </a:pPr>
            <a:r>
              <a:rPr lang="en-US" b="true" sz="7200" spc="-144">
                <a:solidFill>
                  <a:srgbClr val="191919"/>
                </a:solidFill>
                <a:latin typeface="Open Sauce Heavy"/>
                <a:ea typeface="Open Sauce Heavy"/>
                <a:cs typeface="Open Sauce Heavy"/>
                <a:sym typeface="Open Sauce Heavy"/>
              </a:rPr>
              <a:t>ID PROOF </a:t>
            </a:r>
          </a:p>
        </p:txBody>
      </p:sp>
      <p:sp>
        <p:nvSpPr>
          <p:cNvPr name="TextBox 9" id="9"/>
          <p:cNvSpPr txBox="true"/>
          <p:nvPr/>
        </p:nvSpPr>
        <p:spPr>
          <a:xfrm rot="0">
            <a:off x="892474" y="2900308"/>
            <a:ext cx="6566370" cy="4736975"/>
          </a:xfrm>
          <a:prstGeom prst="rect">
            <a:avLst/>
          </a:prstGeom>
        </p:spPr>
        <p:txBody>
          <a:bodyPr anchor="t" rtlCol="false" tIns="0" lIns="0" bIns="0" rIns="0">
            <a:spAutoFit/>
          </a:bodyPr>
          <a:lstStyle/>
          <a:p>
            <a:pPr algn="l" marL="710447" indent="-355224" lvl="1">
              <a:lnSpc>
                <a:spcPts val="5462"/>
              </a:lnSpc>
              <a:buFont typeface="Arial"/>
              <a:buChar char="•"/>
            </a:pPr>
            <a:r>
              <a:rPr lang="en-US" sz="3290">
                <a:solidFill>
                  <a:srgbClr val="191919"/>
                </a:solidFill>
                <a:latin typeface="Open Sauce"/>
                <a:ea typeface="Open Sauce"/>
                <a:cs typeface="Open Sauce"/>
                <a:sym typeface="Open Sauce"/>
              </a:rPr>
              <a:t> </a:t>
            </a:r>
            <a:r>
              <a:rPr lang="en-US" b="true" sz="3290">
                <a:solidFill>
                  <a:srgbClr val="191919"/>
                </a:solidFill>
                <a:latin typeface="Open Sauce Bold"/>
                <a:ea typeface="Open Sauce Bold"/>
                <a:cs typeface="Open Sauce Bold"/>
                <a:sym typeface="Open Sauce Bold"/>
              </a:rPr>
              <a:t>Student Name:R.vimal</a:t>
            </a:r>
          </a:p>
          <a:p>
            <a:pPr algn="l" marL="710447" indent="-355224" lvl="1">
              <a:lnSpc>
                <a:spcPts val="5462"/>
              </a:lnSpc>
              <a:buFont typeface="Arial"/>
              <a:buChar char="•"/>
            </a:pPr>
            <a:r>
              <a:rPr lang="en-US" b="true" sz="3290">
                <a:solidFill>
                  <a:srgbClr val="191919"/>
                </a:solidFill>
                <a:latin typeface="Open Sauce Bold"/>
                <a:ea typeface="Open Sauce Bold"/>
                <a:cs typeface="Open Sauce Bold"/>
                <a:sym typeface="Open Sauce Bold"/>
              </a:rPr>
              <a:t>Register No:2426j1626</a:t>
            </a:r>
          </a:p>
          <a:p>
            <a:pPr algn="l" marL="710447" indent="-355224" lvl="1">
              <a:lnSpc>
                <a:spcPts val="5462"/>
              </a:lnSpc>
              <a:buFont typeface="Arial"/>
              <a:buChar char="•"/>
            </a:pPr>
            <a:r>
              <a:rPr lang="en-US" b="true" sz="3290">
                <a:solidFill>
                  <a:srgbClr val="191919"/>
                </a:solidFill>
                <a:latin typeface="Open Sauce Bold"/>
                <a:ea typeface="Open Sauce Bold"/>
                <a:cs typeface="Open Sauce Bold"/>
                <a:sym typeface="Open Sauce Bold"/>
              </a:rPr>
              <a:t>NMID:1883D29859331243389F64EE7F35E77060</a:t>
            </a:r>
          </a:p>
          <a:p>
            <a:pPr algn="l" marL="710447" indent="-355224" lvl="1">
              <a:lnSpc>
                <a:spcPts val="5462"/>
              </a:lnSpc>
              <a:buFont typeface="Arial"/>
              <a:buChar char="•"/>
            </a:pPr>
            <a:r>
              <a:rPr lang="en-US" b="true" sz="3290">
                <a:solidFill>
                  <a:srgbClr val="191919"/>
                </a:solidFill>
                <a:latin typeface="Open Sauce Bold"/>
                <a:ea typeface="Open Sauce Bold"/>
                <a:cs typeface="Open Sauce Bold"/>
                <a:sym typeface="Open Sauce Bold"/>
              </a:rPr>
              <a:t>Department: B.SC(IT)</a:t>
            </a:r>
          </a:p>
          <a:p>
            <a:pPr algn="l" marL="710447" indent="-355224" lvl="1">
              <a:lnSpc>
                <a:spcPts val="5462"/>
              </a:lnSpc>
              <a:buFont typeface="Arial"/>
              <a:buChar char="•"/>
            </a:pPr>
            <a:r>
              <a:rPr lang="en-US" b="true" sz="3290">
                <a:solidFill>
                  <a:srgbClr val="191919"/>
                </a:solidFill>
                <a:latin typeface="Open Sauce Bold"/>
                <a:ea typeface="Open Sauce Bold"/>
                <a:cs typeface="Open Sauce Bold"/>
                <a:sym typeface="Open Sauce Bold"/>
              </a:rPr>
              <a:t>College: Dr.R.V Arts and science College </a:t>
            </a:r>
          </a:p>
        </p:txBody>
      </p:sp>
      <p:sp>
        <p:nvSpPr>
          <p:cNvPr name="Freeform 10" id="10"/>
          <p:cNvSpPr/>
          <p:nvPr/>
        </p:nvSpPr>
        <p:spPr>
          <a:xfrm flipH="false" flipV="false" rot="0">
            <a:off x="11710892" y="0"/>
            <a:ext cx="6577108" cy="10287000"/>
          </a:xfrm>
          <a:custGeom>
            <a:avLst/>
            <a:gdLst/>
            <a:ahLst/>
            <a:cxnLst/>
            <a:rect r="r" b="b" t="t" l="l"/>
            <a:pathLst>
              <a:path h="10287000" w="6577108">
                <a:moveTo>
                  <a:pt x="0" y="0"/>
                </a:moveTo>
                <a:lnTo>
                  <a:pt x="6577108" y="0"/>
                </a:lnTo>
                <a:lnTo>
                  <a:pt x="6577108" y="10287000"/>
                </a:lnTo>
                <a:lnTo>
                  <a:pt x="0" y="10287000"/>
                </a:lnTo>
                <a:lnTo>
                  <a:pt x="0" y="0"/>
                </a:lnTo>
                <a:close/>
              </a:path>
            </a:pathLst>
          </a:custGeom>
          <a:blipFill>
            <a:blip r:embed="rId2">
              <a:alphaModFix amt="59000"/>
            </a:blip>
            <a:stretch>
              <a:fillRect l="-67377" t="0" r="-67377" b="0"/>
            </a:stretch>
          </a:blipFill>
        </p:spPr>
      </p:sp>
      <p:grpSp>
        <p:nvGrpSpPr>
          <p:cNvPr name="Group 11" id="11"/>
          <p:cNvGrpSpPr/>
          <p:nvPr/>
        </p:nvGrpSpPr>
        <p:grpSpPr>
          <a:xfrm rot="0">
            <a:off x="-1390959" y="8567821"/>
            <a:ext cx="3086100" cy="308610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name="TextBox 13" id="13"/>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4" id="14"/>
          <p:cNvGrpSpPr/>
          <p:nvPr/>
        </p:nvGrpSpPr>
        <p:grpSpPr>
          <a:xfrm rot="0">
            <a:off x="10206536" y="3314080"/>
            <a:ext cx="654889" cy="65488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name="TextBox 16" id="16"/>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91405" y="8237976"/>
            <a:ext cx="12710840" cy="1184047"/>
          </a:xfrm>
          <a:custGeom>
            <a:avLst/>
            <a:gdLst/>
            <a:ahLst/>
            <a:cxnLst/>
            <a:rect r="r" b="b" t="t" l="l"/>
            <a:pathLst>
              <a:path h="1184047" w="12710840">
                <a:moveTo>
                  <a:pt x="0" y="0"/>
                </a:moveTo>
                <a:lnTo>
                  <a:pt x="12710840" y="0"/>
                </a:lnTo>
                <a:lnTo>
                  <a:pt x="12710840" y="1184046"/>
                </a:lnTo>
                <a:lnTo>
                  <a:pt x="0" y="1184046"/>
                </a:lnTo>
                <a:lnTo>
                  <a:pt x="0" y="0"/>
                </a:lnTo>
                <a:close/>
              </a:path>
            </a:pathLst>
          </a:custGeom>
          <a:blipFill>
            <a:blip r:embed="rId2">
              <a:alphaModFix amt="72000"/>
            </a:blip>
            <a:stretch>
              <a:fillRect l="0" t="0" r="0" b="-208633"/>
            </a:stretch>
          </a:blipFill>
        </p:spPr>
      </p:sp>
      <p:grpSp>
        <p:nvGrpSpPr>
          <p:cNvPr name="Group 3" id="3"/>
          <p:cNvGrpSpPr/>
          <p:nvPr/>
        </p:nvGrpSpPr>
        <p:grpSpPr>
          <a:xfrm rot="0">
            <a:off x="0" y="0"/>
            <a:ext cx="18288000" cy="4491629"/>
            <a:chOff x="0" y="0"/>
            <a:chExt cx="4816593" cy="1182980"/>
          </a:xfrm>
        </p:grpSpPr>
        <p:sp>
          <p:nvSpPr>
            <p:cNvPr name="Freeform 4" id="4"/>
            <p:cNvSpPr/>
            <p:nvPr/>
          </p:nvSpPr>
          <p:spPr>
            <a:xfrm flipH="false" flipV="false" rot="0">
              <a:off x="0" y="0"/>
              <a:ext cx="4816592" cy="1182980"/>
            </a:xfrm>
            <a:custGeom>
              <a:avLst/>
              <a:gdLst/>
              <a:ahLst/>
              <a:cxnLst/>
              <a:rect r="r" b="b" t="t" l="l"/>
              <a:pathLst>
                <a:path h="1182980" w="4816592">
                  <a:moveTo>
                    <a:pt x="0" y="0"/>
                  </a:moveTo>
                  <a:lnTo>
                    <a:pt x="4816592" y="0"/>
                  </a:lnTo>
                  <a:lnTo>
                    <a:pt x="4816592" y="1182980"/>
                  </a:lnTo>
                  <a:lnTo>
                    <a:pt x="0" y="1182980"/>
                  </a:lnTo>
                  <a:close/>
                </a:path>
              </a:pathLst>
            </a:custGeom>
            <a:solidFill>
              <a:srgbClr val="106861"/>
            </a:solidFill>
            <a:ln cap="sq">
              <a:noFill/>
              <a:prstDash val="solid"/>
              <a:miter/>
            </a:ln>
          </p:spPr>
        </p:sp>
        <p:sp>
          <p:nvSpPr>
            <p:cNvPr name="TextBox 5" id="5"/>
            <p:cNvSpPr txBox="true"/>
            <p:nvPr/>
          </p:nvSpPr>
          <p:spPr>
            <a:xfrm>
              <a:off x="0" y="-19050"/>
              <a:ext cx="4816593" cy="120203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0" y="0"/>
            <a:ext cx="18288000" cy="4491629"/>
          </a:xfrm>
          <a:custGeom>
            <a:avLst/>
            <a:gdLst/>
            <a:ahLst/>
            <a:cxnLst/>
            <a:rect r="r" b="b" t="t" l="l"/>
            <a:pathLst>
              <a:path h="4491629" w="18288000">
                <a:moveTo>
                  <a:pt x="0" y="0"/>
                </a:moveTo>
                <a:lnTo>
                  <a:pt x="18288000" y="0"/>
                </a:lnTo>
                <a:lnTo>
                  <a:pt x="18288000" y="4491629"/>
                </a:lnTo>
                <a:lnTo>
                  <a:pt x="0" y="4491629"/>
                </a:lnTo>
                <a:lnTo>
                  <a:pt x="0" y="0"/>
                </a:lnTo>
                <a:close/>
              </a:path>
            </a:pathLst>
          </a:custGeom>
          <a:blipFill>
            <a:blip r:embed="rId3">
              <a:alphaModFix amt="59000"/>
            </a:blip>
            <a:stretch>
              <a:fillRect l="0" t="-85634" r="0" b="-85634"/>
            </a:stretch>
          </a:blipFill>
          <a:ln cap="sq">
            <a:noFill/>
            <a:prstDash val="solid"/>
            <a:miter/>
          </a:ln>
        </p:spPr>
      </p:sp>
      <p:grpSp>
        <p:nvGrpSpPr>
          <p:cNvPr name="Group 7" id="7"/>
          <p:cNvGrpSpPr/>
          <p:nvPr/>
        </p:nvGrpSpPr>
        <p:grpSpPr>
          <a:xfrm rot="0">
            <a:off x="2778327" y="2245814"/>
            <a:ext cx="12731346" cy="5171309"/>
            <a:chOff x="0" y="0"/>
            <a:chExt cx="3353112" cy="1361991"/>
          </a:xfrm>
        </p:grpSpPr>
        <p:sp>
          <p:nvSpPr>
            <p:cNvPr name="Freeform 8" id="8"/>
            <p:cNvSpPr/>
            <p:nvPr/>
          </p:nvSpPr>
          <p:spPr>
            <a:xfrm flipH="false" flipV="false" rot="0">
              <a:off x="0" y="0"/>
              <a:ext cx="3353112" cy="1361991"/>
            </a:xfrm>
            <a:custGeom>
              <a:avLst/>
              <a:gdLst/>
              <a:ahLst/>
              <a:cxnLst/>
              <a:rect r="r" b="b" t="t" l="l"/>
              <a:pathLst>
                <a:path h="1361991" w="3353112">
                  <a:moveTo>
                    <a:pt x="15202" y="0"/>
                  </a:moveTo>
                  <a:lnTo>
                    <a:pt x="3337909" y="0"/>
                  </a:lnTo>
                  <a:cubicBezTo>
                    <a:pt x="3341941" y="0"/>
                    <a:pt x="3345808" y="1602"/>
                    <a:pt x="3348659" y="4453"/>
                  </a:cubicBezTo>
                  <a:cubicBezTo>
                    <a:pt x="3351510" y="7304"/>
                    <a:pt x="3353112" y="11171"/>
                    <a:pt x="3353112" y="15202"/>
                  </a:cubicBezTo>
                  <a:lnTo>
                    <a:pt x="3353112" y="1346788"/>
                  </a:lnTo>
                  <a:cubicBezTo>
                    <a:pt x="3353112" y="1350820"/>
                    <a:pt x="3351510" y="1354687"/>
                    <a:pt x="3348659" y="1357538"/>
                  </a:cubicBezTo>
                  <a:cubicBezTo>
                    <a:pt x="3345808" y="1360389"/>
                    <a:pt x="3341941" y="1361991"/>
                    <a:pt x="3337909" y="1361991"/>
                  </a:cubicBezTo>
                  <a:lnTo>
                    <a:pt x="15202" y="1361991"/>
                  </a:lnTo>
                  <a:cubicBezTo>
                    <a:pt x="11171" y="1361991"/>
                    <a:pt x="7304" y="1360389"/>
                    <a:pt x="4453" y="1357538"/>
                  </a:cubicBezTo>
                  <a:cubicBezTo>
                    <a:pt x="1602" y="1354687"/>
                    <a:pt x="0" y="1350820"/>
                    <a:pt x="0" y="1346788"/>
                  </a:cubicBezTo>
                  <a:lnTo>
                    <a:pt x="0" y="15202"/>
                  </a:lnTo>
                  <a:cubicBezTo>
                    <a:pt x="0" y="11171"/>
                    <a:pt x="1602" y="7304"/>
                    <a:pt x="4453" y="4453"/>
                  </a:cubicBezTo>
                  <a:cubicBezTo>
                    <a:pt x="7304" y="1602"/>
                    <a:pt x="11171" y="0"/>
                    <a:pt x="15202" y="0"/>
                  </a:cubicBezTo>
                  <a:close/>
                </a:path>
              </a:pathLst>
            </a:custGeom>
            <a:solidFill>
              <a:srgbClr val="106861"/>
            </a:solidFill>
            <a:ln cap="rnd">
              <a:noFill/>
              <a:prstDash val="solid"/>
              <a:round/>
            </a:ln>
          </p:spPr>
        </p:sp>
        <p:sp>
          <p:nvSpPr>
            <p:cNvPr name="TextBox 9" id="9"/>
            <p:cNvSpPr txBox="true"/>
            <p:nvPr/>
          </p:nvSpPr>
          <p:spPr>
            <a:xfrm>
              <a:off x="0" y="-19050"/>
              <a:ext cx="3353112" cy="1381041"/>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0" id="10"/>
          <p:cNvSpPr txBox="true"/>
          <p:nvPr/>
        </p:nvSpPr>
        <p:spPr>
          <a:xfrm rot="0">
            <a:off x="3991405" y="3568717"/>
            <a:ext cx="9545009" cy="3082891"/>
          </a:xfrm>
          <a:prstGeom prst="rect">
            <a:avLst/>
          </a:prstGeom>
        </p:spPr>
        <p:txBody>
          <a:bodyPr anchor="t" rtlCol="false" tIns="0" lIns="0" bIns="0" rIns="0">
            <a:spAutoFit/>
          </a:bodyPr>
          <a:lstStyle/>
          <a:p>
            <a:pPr algn="ctr">
              <a:lnSpc>
                <a:spcPts val="2716"/>
              </a:lnSpc>
            </a:pPr>
            <a:r>
              <a:rPr lang="en-US" sz="1697">
                <a:solidFill>
                  <a:srgbClr val="FFFFFF"/>
                </a:solidFill>
                <a:latin typeface="Open Sauce"/>
                <a:ea typeface="Open Sauce"/>
                <a:cs typeface="Open Sauce"/>
                <a:sym typeface="Open Sauce"/>
              </a:rPr>
              <a:t>1. Problem Statement</a:t>
            </a:r>
          </a:p>
          <a:p>
            <a:pPr algn="ctr">
              <a:lnSpc>
                <a:spcPts val="2716"/>
              </a:lnSpc>
            </a:pPr>
            <a:r>
              <a:rPr lang="en-US" sz="1697">
                <a:solidFill>
                  <a:srgbClr val="FFFFFF"/>
                </a:solidFill>
                <a:latin typeface="Open Sauce"/>
                <a:ea typeface="Open Sauce"/>
                <a:cs typeface="Open Sauce"/>
                <a:sym typeface="Open Sauce"/>
              </a:rPr>
              <a:t>2. Project Overview</a:t>
            </a:r>
          </a:p>
          <a:p>
            <a:pPr algn="ctr">
              <a:lnSpc>
                <a:spcPts val="2716"/>
              </a:lnSpc>
            </a:pPr>
            <a:r>
              <a:rPr lang="en-US" sz="1697">
                <a:solidFill>
                  <a:srgbClr val="FFFFFF"/>
                </a:solidFill>
                <a:latin typeface="Open Sauce"/>
                <a:ea typeface="Open Sauce"/>
                <a:cs typeface="Open Sauce"/>
                <a:sym typeface="Open Sauce"/>
              </a:rPr>
              <a:t>3.End Users</a:t>
            </a:r>
          </a:p>
          <a:p>
            <a:pPr algn="ctr">
              <a:lnSpc>
                <a:spcPts val="2716"/>
              </a:lnSpc>
            </a:pPr>
            <a:r>
              <a:rPr lang="en-US" sz="1697">
                <a:solidFill>
                  <a:srgbClr val="FFFFFF"/>
                </a:solidFill>
                <a:latin typeface="Open Sauce"/>
                <a:ea typeface="Open Sauce"/>
                <a:cs typeface="Open Sauce"/>
                <a:sym typeface="Open Sauce"/>
              </a:rPr>
              <a:t>4. Tools and Technologies</a:t>
            </a:r>
          </a:p>
          <a:p>
            <a:pPr algn="ctr">
              <a:lnSpc>
                <a:spcPts val="2716"/>
              </a:lnSpc>
            </a:pPr>
            <a:r>
              <a:rPr lang="en-US" sz="1697">
                <a:solidFill>
                  <a:srgbClr val="FFFFFF"/>
                </a:solidFill>
                <a:latin typeface="Open Sauce"/>
                <a:ea typeface="Open Sauce"/>
                <a:cs typeface="Open Sauce"/>
                <a:sym typeface="Open Sauce"/>
              </a:rPr>
              <a:t>5.Portfolio design and Layout</a:t>
            </a:r>
          </a:p>
          <a:p>
            <a:pPr algn="ctr">
              <a:lnSpc>
                <a:spcPts val="2716"/>
              </a:lnSpc>
            </a:pPr>
            <a:r>
              <a:rPr lang="en-US" sz="1697">
                <a:solidFill>
                  <a:srgbClr val="FFFFFF"/>
                </a:solidFill>
                <a:latin typeface="Open Sauce"/>
                <a:ea typeface="Open Sauce"/>
                <a:cs typeface="Open Sauce"/>
                <a:sym typeface="Open Sauce"/>
              </a:rPr>
              <a:t>6. Features and Functionality</a:t>
            </a:r>
          </a:p>
          <a:p>
            <a:pPr algn="ctr">
              <a:lnSpc>
                <a:spcPts val="2716"/>
              </a:lnSpc>
            </a:pPr>
            <a:r>
              <a:rPr lang="en-US" sz="1697">
                <a:solidFill>
                  <a:srgbClr val="FFFFFF"/>
                </a:solidFill>
                <a:latin typeface="Open Sauce"/>
                <a:ea typeface="Open Sauce"/>
                <a:cs typeface="Open Sauce"/>
                <a:sym typeface="Open Sauce"/>
              </a:rPr>
              <a:t>7.Results and Screenshots</a:t>
            </a:r>
          </a:p>
          <a:p>
            <a:pPr algn="ctr">
              <a:lnSpc>
                <a:spcPts val="2716"/>
              </a:lnSpc>
            </a:pPr>
            <a:r>
              <a:rPr lang="en-US" sz="1697">
                <a:solidFill>
                  <a:srgbClr val="FFFFFF"/>
                </a:solidFill>
                <a:latin typeface="Open Sauce"/>
                <a:ea typeface="Open Sauce"/>
                <a:cs typeface="Open Sauce"/>
                <a:sym typeface="Open Sauce"/>
              </a:rPr>
              <a:t>8.Conclusion</a:t>
            </a:r>
          </a:p>
          <a:p>
            <a:pPr algn="ctr">
              <a:lnSpc>
                <a:spcPts val="2716"/>
              </a:lnSpc>
            </a:pPr>
            <a:r>
              <a:rPr lang="en-US" sz="1697">
                <a:solidFill>
                  <a:srgbClr val="FFFFFF"/>
                </a:solidFill>
                <a:latin typeface="Open Sauce"/>
                <a:ea typeface="Open Sauce"/>
                <a:cs typeface="Open Sauce"/>
                <a:sym typeface="Open Sauce"/>
              </a:rPr>
              <a:t>9.Github Link</a:t>
            </a:r>
          </a:p>
        </p:txBody>
      </p:sp>
      <p:sp>
        <p:nvSpPr>
          <p:cNvPr name="TextBox 11" id="11"/>
          <p:cNvSpPr txBox="true"/>
          <p:nvPr/>
        </p:nvSpPr>
        <p:spPr>
          <a:xfrm rot="0">
            <a:off x="5669478" y="2121989"/>
            <a:ext cx="6928538" cy="1158738"/>
          </a:xfrm>
          <a:prstGeom prst="rect">
            <a:avLst/>
          </a:prstGeom>
        </p:spPr>
        <p:txBody>
          <a:bodyPr anchor="t" rtlCol="false" tIns="0" lIns="0" bIns="0" rIns="0">
            <a:spAutoFit/>
          </a:bodyPr>
          <a:lstStyle/>
          <a:p>
            <a:pPr algn="ctr" marL="0" indent="0" lvl="0">
              <a:lnSpc>
                <a:spcPts val="9582"/>
              </a:lnSpc>
              <a:spcBef>
                <a:spcPct val="0"/>
              </a:spcBef>
            </a:pPr>
            <a:r>
              <a:rPr lang="en-US" b="true" sz="6844" spc="-136">
                <a:solidFill>
                  <a:srgbClr val="000000"/>
                </a:solidFill>
                <a:latin typeface="Open Sauce Bold"/>
                <a:ea typeface="Open Sauce Bold"/>
                <a:cs typeface="Open Sauce Bold"/>
                <a:sym typeface="Open Sauce Bold"/>
              </a:rPr>
              <a:t>AGENDA </a:t>
            </a:r>
          </a:p>
        </p:txBody>
      </p:sp>
      <p:grpSp>
        <p:nvGrpSpPr>
          <p:cNvPr name="Group 12" id="12"/>
          <p:cNvGrpSpPr/>
          <p:nvPr/>
        </p:nvGrpSpPr>
        <p:grpSpPr>
          <a:xfrm rot="0">
            <a:off x="16113923" y="9258300"/>
            <a:ext cx="327444" cy="32744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name="TextBox 14" id="14"/>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5" id="15"/>
          <p:cNvGrpSpPr/>
          <p:nvPr/>
        </p:nvGrpSpPr>
        <p:grpSpPr>
          <a:xfrm rot="0">
            <a:off x="15648108" y="9258300"/>
            <a:ext cx="327444" cy="32744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name="TextBox 17" id="17"/>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8" id="18"/>
          <p:cNvGrpSpPr/>
          <p:nvPr/>
        </p:nvGrpSpPr>
        <p:grpSpPr>
          <a:xfrm rot="0">
            <a:off x="15161723" y="9258300"/>
            <a:ext cx="327444" cy="32744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name="TextBox 20" id="20"/>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9832433" y="-339559"/>
            <a:ext cx="8956821" cy="11772679"/>
            <a:chOff x="0" y="0"/>
            <a:chExt cx="2171400" cy="2854048"/>
          </a:xfrm>
        </p:grpSpPr>
        <p:sp>
          <p:nvSpPr>
            <p:cNvPr name="Freeform 3" id="3"/>
            <p:cNvSpPr/>
            <p:nvPr/>
          </p:nvSpPr>
          <p:spPr>
            <a:xfrm flipH="false" flipV="false" rot="0">
              <a:off x="0" y="0"/>
              <a:ext cx="2171400" cy="2854048"/>
            </a:xfrm>
            <a:custGeom>
              <a:avLst/>
              <a:gdLst/>
              <a:ahLst/>
              <a:cxnLst/>
              <a:rect r="r" b="b" t="t" l="l"/>
              <a:pathLst>
                <a:path h="2854048" w="2171400">
                  <a:moveTo>
                    <a:pt x="37167" y="0"/>
                  </a:moveTo>
                  <a:lnTo>
                    <a:pt x="2134233" y="0"/>
                  </a:lnTo>
                  <a:cubicBezTo>
                    <a:pt x="2154760" y="0"/>
                    <a:pt x="2171400" y="16640"/>
                    <a:pt x="2171400" y="37167"/>
                  </a:cubicBezTo>
                  <a:lnTo>
                    <a:pt x="2171400" y="2816880"/>
                  </a:lnTo>
                  <a:cubicBezTo>
                    <a:pt x="2171400" y="2826738"/>
                    <a:pt x="2167484" y="2836192"/>
                    <a:pt x="2160514" y="2843162"/>
                  </a:cubicBezTo>
                  <a:cubicBezTo>
                    <a:pt x="2153544" y="2850132"/>
                    <a:pt x="2144090" y="2854048"/>
                    <a:pt x="2134233" y="2854048"/>
                  </a:cubicBezTo>
                  <a:lnTo>
                    <a:pt x="37167" y="2854048"/>
                  </a:lnTo>
                  <a:cubicBezTo>
                    <a:pt x="27310" y="2854048"/>
                    <a:pt x="17856" y="2850132"/>
                    <a:pt x="10886" y="2843162"/>
                  </a:cubicBezTo>
                  <a:cubicBezTo>
                    <a:pt x="3916" y="2836192"/>
                    <a:pt x="0" y="2826738"/>
                    <a:pt x="0" y="2816880"/>
                  </a:cubicBezTo>
                  <a:lnTo>
                    <a:pt x="0" y="37167"/>
                  </a:lnTo>
                  <a:cubicBezTo>
                    <a:pt x="0" y="27310"/>
                    <a:pt x="3916" y="17856"/>
                    <a:pt x="10886" y="10886"/>
                  </a:cubicBezTo>
                  <a:cubicBezTo>
                    <a:pt x="17856" y="3916"/>
                    <a:pt x="27310" y="0"/>
                    <a:pt x="37167" y="0"/>
                  </a:cubicBezTo>
                  <a:close/>
                </a:path>
              </a:pathLst>
            </a:custGeom>
            <a:solidFill>
              <a:srgbClr val="106861"/>
            </a:solidFill>
            <a:ln cap="rnd">
              <a:noFill/>
              <a:prstDash val="solid"/>
              <a:round/>
            </a:ln>
          </p:spPr>
        </p:sp>
        <p:sp>
          <p:nvSpPr>
            <p:cNvPr name="TextBox 4" id="4"/>
            <p:cNvSpPr txBox="true"/>
            <p:nvPr/>
          </p:nvSpPr>
          <p:spPr>
            <a:xfrm>
              <a:off x="0" y="-19050"/>
              <a:ext cx="2171400" cy="287309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5" id="5"/>
          <p:cNvSpPr/>
          <p:nvPr/>
        </p:nvSpPr>
        <p:spPr>
          <a:xfrm flipH="false" flipV="false" rot="0">
            <a:off x="1028700" y="1111967"/>
            <a:ext cx="557561" cy="446049"/>
          </a:xfrm>
          <a:custGeom>
            <a:avLst/>
            <a:gdLst/>
            <a:ahLst/>
            <a:cxnLst/>
            <a:rect r="r" b="b" t="t" l="l"/>
            <a:pathLst>
              <a:path h="446049" w="557561">
                <a:moveTo>
                  <a:pt x="0" y="0"/>
                </a:moveTo>
                <a:lnTo>
                  <a:pt x="557561" y="0"/>
                </a:lnTo>
                <a:lnTo>
                  <a:pt x="557561" y="446048"/>
                </a:lnTo>
                <a:lnTo>
                  <a:pt x="0" y="4460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9832433" y="-339559"/>
            <a:ext cx="8735127" cy="6811477"/>
            <a:chOff x="0" y="0"/>
            <a:chExt cx="6350000" cy="4951603"/>
          </a:xfrm>
        </p:grpSpPr>
        <p:sp>
          <p:nvSpPr>
            <p:cNvPr name="Freeform 7" id="7"/>
            <p:cNvSpPr/>
            <p:nvPr/>
          </p:nvSpPr>
          <p:spPr>
            <a:xfrm flipH="false" flipV="false" rot="0">
              <a:off x="0" y="0"/>
              <a:ext cx="6349873" cy="4979162"/>
            </a:xfrm>
            <a:custGeom>
              <a:avLst/>
              <a:gdLst/>
              <a:ahLst/>
              <a:cxnLst/>
              <a:rect r="r" b="b" t="t" l="l"/>
              <a:pathLst>
                <a:path h="4979162" w="6349873">
                  <a:moveTo>
                    <a:pt x="292100" y="0"/>
                  </a:moveTo>
                  <a:cubicBezTo>
                    <a:pt x="131445" y="0"/>
                    <a:pt x="0" y="131445"/>
                    <a:pt x="0" y="292100"/>
                  </a:cubicBezTo>
                  <a:lnTo>
                    <a:pt x="0" y="3332480"/>
                  </a:lnTo>
                  <a:cubicBezTo>
                    <a:pt x="0" y="3493135"/>
                    <a:pt x="128397" y="3652520"/>
                    <a:pt x="285369" y="3686683"/>
                  </a:cubicBezTo>
                  <a:lnTo>
                    <a:pt x="6064504" y="4944999"/>
                  </a:lnTo>
                  <a:cubicBezTo>
                    <a:pt x="6221476" y="4979162"/>
                    <a:pt x="6349873" y="4875657"/>
                    <a:pt x="6349873" y="4715002"/>
                  </a:cubicBezTo>
                  <a:lnTo>
                    <a:pt x="6349873" y="292100"/>
                  </a:lnTo>
                  <a:cubicBezTo>
                    <a:pt x="6349873" y="131445"/>
                    <a:pt x="6218428" y="0"/>
                    <a:pt x="6057773" y="0"/>
                  </a:cubicBezTo>
                  <a:lnTo>
                    <a:pt x="292100" y="0"/>
                  </a:lnTo>
                  <a:close/>
                </a:path>
              </a:pathLst>
            </a:custGeom>
            <a:blipFill>
              <a:blip r:embed="rId4"/>
              <a:stretch>
                <a:fillRect l="-8520" t="0" r="-8520" b="0"/>
              </a:stretch>
            </a:blipFill>
          </p:spPr>
        </p:sp>
      </p:grpSp>
      <p:sp>
        <p:nvSpPr>
          <p:cNvPr name="Freeform 8" id="8"/>
          <p:cNvSpPr/>
          <p:nvPr/>
        </p:nvSpPr>
        <p:spPr>
          <a:xfrm flipH="false" flipV="false" rot="0">
            <a:off x="10334905" y="5642237"/>
            <a:ext cx="2264637" cy="1659361"/>
          </a:xfrm>
          <a:custGeom>
            <a:avLst/>
            <a:gdLst/>
            <a:ahLst/>
            <a:cxnLst/>
            <a:rect r="r" b="b" t="t" l="l"/>
            <a:pathLst>
              <a:path h="1659361" w="2264637">
                <a:moveTo>
                  <a:pt x="0" y="0"/>
                </a:moveTo>
                <a:lnTo>
                  <a:pt x="2264637" y="0"/>
                </a:lnTo>
                <a:lnTo>
                  <a:pt x="2264637" y="1659362"/>
                </a:lnTo>
                <a:lnTo>
                  <a:pt x="0" y="1659362"/>
                </a:lnTo>
                <a:lnTo>
                  <a:pt x="0" y="0"/>
                </a:lnTo>
                <a:close/>
              </a:path>
            </a:pathLst>
          </a:custGeom>
          <a:blipFill>
            <a:blip r:embed="rId5">
              <a:alphaModFix amt="15000"/>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70576" y="2491728"/>
            <a:ext cx="9661857" cy="5533688"/>
          </a:xfrm>
          <a:prstGeom prst="rect">
            <a:avLst/>
          </a:prstGeom>
        </p:spPr>
        <p:txBody>
          <a:bodyPr anchor="t" rtlCol="false" tIns="0" lIns="0" bIns="0" rIns="0">
            <a:spAutoFit/>
          </a:bodyPr>
          <a:lstStyle/>
          <a:p>
            <a:pPr algn="l">
              <a:lnSpc>
                <a:spcPts val="6569"/>
              </a:lnSpc>
            </a:pPr>
            <a:r>
              <a:rPr lang="en-US" sz="4692" spc="-93" b="true">
                <a:solidFill>
                  <a:srgbClr val="000000"/>
                </a:solidFill>
                <a:latin typeface="Open Sauce Bold"/>
                <a:ea typeface="Open Sauce Bold"/>
                <a:cs typeface="Open Sauce Bold"/>
                <a:sym typeface="Open Sauce Bold"/>
              </a:rPr>
              <a:t>Problem Statement</a:t>
            </a:r>
          </a:p>
          <a:p>
            <a:pPr algn="l">
              <a:lnSpc>
                <a:spcPts val="2917"/>
              </a:lnSpc>
            </a:pPr>
          </a:p>
          <a:p>
            <a:pPr algn="l">
              <a:lnSpc>
                <a:spcPts val="2917"/>
              </a:lnSpc>
            </a:pPr>
            <a:r>
              <a:rPr lang="en-US" sz="2084" spc="-41">
                <a:solidFill>
                  <a:srgbClr val="191919"/>
                </a:solidFill>
                <a:latin typeface="Open Sauce"/>
                <a:ea typeface="Open Sauce"/>
                <a:cs typeface="Open Sauce"/>
                <a:sym typeface="Open Sauce"/>
              </a:rPr>
              <a:t>In the digital era, authors often struggle to showcase their work, achievements, and writing journey in an organized and professional manner. Traditional resumes or scattered online profiles fail to capture the depth of an author’s creativity, bibliography, and recognition. Without a centralized platform, it becomes difficult for publishers, readers, and collaborators to easily explore an author’s portfolio.</a:t>
            </a:r>
          </a:p>
          <a:p>
            <a:pPr algn="l">
              <a:lnSpc>
                <a:spcPts val="2917"/>
              </a:lnSpc>
            </a:pPr>
          </a:p>
          <a:p>
            <a:pPr algn="l">
              <a:lnSpc>
                <a:spcPts val="2917"/>
              </a:lnSpc>
            </a:pPr>
            <a:r>
              <a:rPr lang="en-US" sz="2084" spc="-41">
                <a:solidFill>
                  <a:srgbClr val="191919"/>
                </a:solidFill>
                <a:latin typeface="Open Sauce"/>
                <a:ea typeface="Open Sauce"/>
                <a:cs typeface="Open Sauce"/>
                <a:sym typeface="Open Sauce"/>
              </a:rPr>
              <a:t>There is a lack of a dedicated, user-friendly system that allows authors to create, manage, and present their portfolios in a visually appealing and accessible way. This creates barriers in professional visibility, networking opportunities, and career growth for authors.</a:t>
            </a:r>
          </a:p>
          <a:p>
            <a:pPr algn="l" marL="0" indent="0" lvl="0">
              <a:lnSpc>
                <a:spcPts val="2917"/>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060732" y="1763874"/>
            <a:ext cx="14949656" cy="3886297"/>
          </a:xfrm>
          <a:prstGeom prst="rect">
            <a:avLst/>
          </a:prstGeom>
        </p:spPr>
        <p:txBody>
          <a:bodyPr anchor="t" rtlCol="false" tIns="0" lIns="0" bIns="0" rIns="0">
            <a:spAutoFit/>
          </a:bodyPr>
          <a:lstStyle/>
          <a:p>
            <a:pPr algn="l">
              <a:lnSpc>
                <a:spcPts val="8692"/>
              </a:lnSpc>
            </a:pPr>
            <a:r>
              <a:rPr lang="en-US" b="true" sz="6209" spc="-124">
                <a:solidFill>
                  <a:srgbClr val="191919"/>
                </a:solidFill>
                <a:latin typeface="Open Sauce Bold"/>
                <a:ea typeface="Open Sauce Bold"/>
                <a:cs typeface="Open Sauce Bold"/>
                <a:sym typeface="Open Sauce Bold"/>
              </a:rPr>
              <a:t>PROJECT OVERVIEW</a:t>
            </a:r>
          </a:p>
          <a:p>
            <a:pPr algn="l">
              <a:lnSpc>
                <a:spcPts val="2046"/>
              </a:lnSpc>
            </a:pPr>
          </a:p>
          <a:p>
            <a:pPr algn="l">
              <a:lnSpc>
                <a:spcPts val="2046"/>
              </a:lnSpc>
            </a:pPr>
            <a:r>
              <a:rPr lang="en-US" sz="1461" spc="-29">
                <a:solidFill>
                  <a:srgbClr val="191919"/>
                </a:solidFill>
                <a:latin typeface="Open Sauce"/>
                <a:ea typeface="Open Sauce"/>
                <a:cs typeface="Open Sauce"/>
                <a:sym typeface="Open Sauce"/>
              </a:rPr>
              <a:t> </a:t>
            </a:r>
          </a:p>
          <a:p>
            <a:pPr algn="l">
              <a:lnSpc>
                <a:spcPts val="2046"/>
              </a:lnSpc>
            </a:pPr>
          </a:p>
          <a:p>
            <a:pPr algn="l">
              <a:lnSpc>
                <a:spcPts val="2046"/>
              </a:lnSpc>
            </a:pPr>
            <a:r>
              <a:rPr lang="en-US" sz="1461" spc="-29">
                <a:solidFill>
                  <a:srgbClr val="191919"/>
                </a:solidFill>
                <a:latin typeface="Open Sauce"/>
                <a:ea typeface="Open Sauce"/>
                <a:cs typeface="Open Sauce"/>
                <a:sym typeface="Open Sauce"/>
              </a:rPr>
              <a:t>The project “Portfolio for Authors” is a digital platform designed to help authors professionally showcase their creative work, achievements, and personal journey. Unlike traditional resumes or scattered online profiles, this portfolio system centralizes all author-related information in one place, making it easier for publishers, readers, and collaborators to access.</a:t>
            </a:r>
          </a:p>
          <a:p>
            <a:pPr algn="l">
              <a:lnSpc>
                <a:spcPts val="2046"/>
              </a:lnSpc>
            </a:pPr>
          </a:p>
          <a:p>
            <a:pPr algn="l">
              <a:lnSpc>
                <a:spcPts val="2046"/>
              </a:lnSpc>
            </a:pPr>
            <a:r>
              <a:rPr lang="en-US" sz="1461" spc="-29">
                <a:solidFill>
                  <a:srgbClr val="191919"/>
                </a:solidFill>
                <a:latin typeface="Open Sauce"/>
                <a:ea typeface="Open Sauce"/>
                <a:cs typeface="Open Sauce"/>
                <a:sym typeface="Open Sauce"/>
              </a:rPr>
              <a:t>The platform allows authors to create a personalized digital portfolio that includes their biography, educational background, published works, skills, awards, and future projects. It also offers an interactive and visually appealing interface to represent their literary journey in a professional manner.</a:t>
            </a:r>
          </a:p>
          <a:p>
            <a:pPr algn="l">
              <a:lnSpc>
                <a:spcPts val="2046"/>
              </a:lnSpc>
            </a:pPr>
          </a:p>
          <a:p>
            <a:pPr algn="l" marL="0" indent="0" lvl="0">
              <a:lnSpc>
                <a:spcPts val="2046"/>
              </a:lnSpc>
              <a:spcBef>
                <a:spcPct val="0"/>
              </a:spcBef>
            </a:pPr>
          </a:p>
        </p:txBody>
      </p:sp>
      <p:grpSp>
        <p:nvGrpSpPr>
          <p:cNvPr name="Group 3" id="3"/>
          <p:cNvGrpSpPr/>
          <p:nvPr/>
        </p:nvGrpSpPr>
        <p:grpSpPr>
          <a:xfrm rot="0">
            <a:off x="-1997137" y="7075637"/>
            <a:ext cx="5578401" cy="557840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06861"/>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6" id="6"/>
          <p:cNvGrpSpPr/>
          <p:nvPr/>
        </p:nvGrpSpPr>
        <p:grpSpPr>
          <a:xfrm rot="0">
            <a:off x="3684175" y="7005833"/>
            <a:ext cx="452472" cy="45247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9" id="9"/>
          <p:cNvGrpSpPr/>
          <p:nvPr/>
        </p:nvGrpSpPr>
        <p:grpSpPr>
          <a:xfrm rot="0">
            <a:off x="15017929" y="-2533783"/>
            <a:ext cx="5002094" cy="500209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2" id="12"/>
          <p:cNvGrpSpPr/>
          <p:nvPr/>
        </p:nvGrpSpPr>
        <p:grpSpPr>
          <a:xfrm rot="0">
            <a:off x="8307532" y="7032444"/>
            <a:ext cx="1228028" cy="1226514"/>
            <a:chOff x="0" y="0"/>
            <a:chExt cx="323431" cy="323032"/>
          </a:xfrm>
        </p:grpSpPr>
        <p:sp>
          <p:nvSpPr>
            <p:cNvPr name="Freeform 13" id="13"/>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14" id="14"/>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grpSp>
        <p:nvGrpSpPr>
          <p:cNvPr name="Group 15" id="15"/>
          <p:cNvGrpSpPr/>
          <p:nvPr/>
        </p:nvGrpSpPr>
        <p:grpSpPr>
          <a:xfrm rot="0">
            <a:off x="4809335" y="8388753"/>
            <a:ext cx="1183417" cy="118341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10800000">
            <a:off x="2049727" y="4347082"/>
            <a:ext cx="3128394" cy="3751948"/>
            <a:chOff x="0" y="0"/>
            <a:chExt cx="2041606" cy="2448541"/>
          </a:xfrm>
        </p:grpSpPr>
        <p:sp>
          <p:nvSpPr>
            <p:cNvPr name="Freeform 3" id="3"/>
            <p:cNvSpPr/>
            <p:nvPr/>
          </p:nvSpPr>
          <p:spPr>
            <a:xfrm flipH="false" flipV="false" rot="0">
              <a:off x="0" y="0"/>
              <a:ext cx="2041606" cy="2448541"/>
            </a:xfrm>
            <a:custGeom>
              <a:avLst/>
              <a:gdLst/>
              <a:ahLst/>
              <a:cxnLst/>
              <a:rect r="r" b="b" t="t" l="l"/>
              <a:pathLst>
                <a:path h="2448541" w="2041606">
                  <a:moveTo>
                    <a:pt x="79191" y="0"/>
                  </a:moveTo>
                  <a:lnTo>
                    <a:pt x="1962415" y="0"/>
                  </a:lnTo>
                  <a:cubicBezTo>
                    <a:pt x="2006151" y="0"/>
                    <a:pt x="2041606" y="35455"/>
                    <a:pt x="2041606" y="79191"/>
                  </a:cubicBezTo>
                  <a:lnTo>
                    <a:pt x="2041606" y="2369350"/>
                  </a:lnTo>
                  <a:cubicBezTo>
                    <a:pt x="2041606" y="2390353"/>
                    <a:pt x="2033263" y="2410495"/>
                    <a:pt x="2018411" y="2425347"/>
                  </a:cubicBezTo>
                  <a:cubicBezTo>
                    <a:pt x="2003560" y="2440198"/>
                    <a:pt x="1983418" y="2448541"/>
                    <a:pt x="1962415" y="2448541"/>
                  </a:cubicBezTo>
                  <a:lnTo>
                    <a:pt x="79191" y="2448541"/>
                  </a:lnTo>
                  <a:cubicBezTo>
                    <a:pt x="58188" y="2448541"/>
                    <a:pt x="38046" y="2440198"/>
                    <a:pt x="23195" y="2425347"/>
                  </a:cubicBezTo>
                  <a:cubicBezTo>
                    <a:pt x="8343" y="2410495"/>
                    <a:pt x="0" y="2390353"/>
                    <a:pt x="0" y="2369350"/>
                  </a:cubicBezTo>
                  <a:lnTo>
                    <a:pt x="0" y="79191"/>
                  </a:lnTo>
                  <a:cubicBezTo>
                    <a:pt x="0" y="58188"/>
                    <a:pt x="8343" y="38046"/>
                    <a:pt x="23195" y="23195"/>
                  </a:cubicBezTo>
                  <a:cubicBezTo>
                    <a:pt x="38046" y="8343"/>
                    <a:pt x="58188" y="0"/>
                    <a:pt x="79191" y="0"/>
                  </a:cubicBezTo>
                  <a:close/>
                </a:path>
              </a:pathLst>
            </a:custGeom>
            <a:solidFill>
              <a:srgbClr val="FFFFFF"/>
            </a:solidFill>
            <a:ln w="123825" cap="rnd">
              <a:solidFill>
                <a:srgbClr val="106861"/>
              </a:solidFill>
              <a:prstDash val="solid"/>
              <a:round/>
            </a:ln>
          </p:spPr>
        </p:sp>
        <p:sp>
          <p:nvSpPr>
            <p:cNvPr name="TextBox 4" id="4"/>
            <p:cNvSpPr txBox="true"/>
            <p:nvPr/>
          </p:nvSpPr>
          <p:spPr>
            <a:xfrm>
              <a:off x="0" y="-38100"/>
              <a:ext cx="2041606" cy="2486641"/>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5" id="5"/>
          <p:cNvSpPr/>
          <p:nvPr/>
        </p:nvSpPr>
        <p:spPr>
          <a:xfrm flipH="false" flipV="false" rot="0">
            <a:off x="2540734" y="4347082"/>
            <a:ext cx="2146380" cy="1000429"/>
          </a:xfrm>
          <a:custGeom>
            <a:avLst/>
            <a:gdLst/>
            <a:ahLst/>
            <a:cxnLst/>
            <a:rect r="r" b="b" t="t" l="l"/>
            <a:pathLst>
              <a:path h="1000429" w="2146380">
                <a:moveTo>
                  <a:pt x="0" y="0"/>
                </a:moveTo>
                <a:lnTo>
                  <a:pt x="2146380" y="0"/>
                </a:lnTo>
                <a:lnTo>
                  <a:pt x="2146380" y="1000429"/>
                </a:lnTo>
                <a:lnTo>
                  <a:pt x="0" y="1000429"/>
                </a:lnTo>
                <a:lnTo>
                  <a:pt x="0" y="0"/>
                </a:lnTo>
                <a:close/>
              </a:path>
            </a:pathLst>
          </a:custGeom>
          <a:blipFill>
            <a:blip r:embed="rId2">
              <a:extLst>
                <a:ext uri="{96DAC541-7B7A-43D3-8B79-37D633B846F1}">
                  <asvg:svgBlip xmlns:asvg="http://schemas.microsoft.com/office/drawing/2016/SVG/main" r:embed="rId3"/>
                </a:ext>
              </a:extLst>
            </a:blip>
            <a:stretch>
              <a:fillRect l="0" t="-114545" r="0" b="0"/>
            </a:stretch>
          </a:blipFill>
          <a:ln cap="sq">
            <a:noFill/>
            <a:prstDash val="solid"/>
            <a:miter/>
          </a:ln>
        </p:spPr>
      </p:sp>
      <p:sp>
        <p:nvSpPr>
          <p:cNvPr name="Freeform 6" id="6"/>
          <p:cNvSpPr/>
          <p:nvPr/>
        </p:nvSpPr>
        <p:spPr>
          <a:xfrm flipH="false" flipV="false" rot="0">
            <a:off x="3229663" y="5423143"/>
            <a:ext cx="723747" cy="838023"/>
          </a:xfrm>
          <a:custGeom>
            <a:avLst/>
            <a:gdLst/>
            <a:ahLst/>
            <a:cxnLst/>
            <a:rect r="r" b="b" t="t" l="l"/>
            <a:pathLst>
              <a:path h="838023" w="723747">
                <a:moveTo>
                  <a:pt x="0" y="0"/>
                </a:moveTo>
                <a:lnTo>
                  <a:pt x="723746" y="0"/>
                </a:lnTo>
                <a:lnTo>
                  <a:pt x="723746" y="838023"/>
                </a:lnTo>
                <a:lnTo>
                  <a:pt x="0" y="8380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7" id="7"/>
          <p:cNvGrpSpPr/>
          <p:nvPr/>
        </p:nvGrpSpPr>
        <p:grpSpPr>
          <a:xfrm rot="-10800000">
            <a:off x="5561122" y="4347082"/>
            <a:ext cx="3128394" cy="3751948"/>
            <a:chOff x="0" y="0"/>
            <a:chExt cx="2041606" cy="2448541"/>
          </a:xfrm>
        </p:grpSpPr>
        <p:sp>
          <p:nvSpPr>
            <p:cNvPr name="Freeform 8" id="8"/>
            <p:cNvSpPr/>
            <p:nvPr/>
          </p:nvSpPr>
          <p:spPr>
            <a:xfrm flipH="false" flipV="false" rot="0">
              <a:off x="0" y="0"/>
              <a:ext cx="2041606" cy="2448541"/>
            </a:xfrm>
            <a:custGeom>
              <a:avLst/>
              <a:gdLst/>
              <a:ahLst/>
              <a:cxnLst/>
              <a:rect r="r" b="b" t="t" l="l"/>
              <a:pathLst>
                <a:path h="2448541" w="2041606">
                  <a:moveTo>
                    <a:pt x="79191" y="0"/>
                  </a:moveTo>
                  <a:lnTo>
                    <a:pt x="1962415" y="0"/>
                  </a:lnTo>
                  <a:cubicBezTo>
                    <a:pt x="2006151" y="0"/>
                    <a:pt x="2041606" y="35455"/>
                    <a:pt x="2041606" y="79191"/>
                  </a:cubicBezTo>
                  <a:lnTo>
                    <a:pt x="2041606" y="2369350"/>
                  </a:lnTo>
                  <a:cubicBezTo>
                    <a:pt x="2041606" y="2390353"/>
                    <a:pt x="2033263" y="2410495"/>
                    <a:pt x="2018411" y="2425347"/>
                  </a:cubicBezTo>
                  <a:cubicBezTo>
                    <a:pt x="2003560" y="2440198"/>
                    <a:pt x="1983418" y="2448541"/>
                    <a:pt x="1962415" y="2448541"/>
                  </a:cubicBezTo>
                  <a:lnTo>
                    <a:pt x="79191" y="2448541"/>
                  </a:lnTo>
                  <a:cubicBezTo>
                    <a:pt x="58188" y="2448541"/>
                    <a:pt x="38046" y="2440198"/>
                    <a:pt x="23195" y="2425347"/>
                  </a:cubicBezTo>
                  <a:cubicBezTo>
                    <a:pt x="8343" y="2410495"/>
                    <a:pt x="0" y="2390353"/>
                    <a:pt x="0" y="2369350"/>
                  </a:cubicBezTo>
                  <a:lnTo>
                    <a:pt x="0" y="79191"/>
                  </a:lnTo>
                  <a:cubicBezTo>
                    <a:pt x="0" y="58188"/>
                    <a:pt x="8343" y="38046"/>
                    <a:pt x="23195" y="23195"/>
                  </a:cubicBezTo>
                  <a:cubicBezTo>
                    <a:pt x="38046" y="8343"/>
                    <a:pt x="58188" y="0"/>
                    <a:pt x="79191" y="0"/>
                  </a:cubicBezTo>
                  <a:close/>
                </a:path>
              </a:pathLst>
            </a:custGeom>
            <a:solidFill>
              <a:srgbClr val="FFFFFF"/>
            </a:solidFill>
            <a:ln w="123825" cap="rnd">
              <a:solidFill>
                <a:srgbClr val="106861"/>
              </a:solidFill>
              <a:prstDash val="solid"/>
              <a:round/>
            </a:ln>
          </p:spPr>
        </p:sp>
        <p:sp>
          <p:nvSpPr>
            <p:cNvPr name="TextBox 9" id="9"/>
            <p:cNvSpPr txBox="true"/>
            <p:nvPr/>
          </p:nvSpPr>
          <p:spPr>
            <a:xfrm>
              <a:off x="0" y="-38100"/>
              <a:ext cx="2041606" cy="2486641"/>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0" id="10"/>
          <p:cNvSpPr/>
          <p:nvPr/>
        </p:nvSpPr>
        <p:spPr>
          <a:xfrm flipH="false" flipV="false" rot="0">
            <a:off x="6052129" y="4347082"/>
            <a:ext cx="2146380" cy="1000429"/>
          </a:xfrm>
          <a:custGeom>
            <a:avLst/>
            <a:gdLst/>
            <a:ahLst/>
            <a:cxnLst/>
            <a:rect r="r" b="b" t="t" l="l"/>
            <a:pathLst>
              <a:path h="1000429" w="2146380">
                <a:moveTo>
                  <a:pt x="0" y="0"/>
                </a:moveTo>
                <a:lnTo>
                  <a:pt x="2146380" y="0"/>
                </a:lnTo>
                <a:lnTo>
                  <a:pt x="2146380" y="1000429"/>
                </a:lnTo>
                <a:lnTo>
                  <a:pt x="0" y="1000429"/>
                </a:lnTo>
                <a:lnTo>
                  <a:pt x="0" y="0"/>
                </a:lnTo>
                <a:close/>
              </a:path>
            </a:pathLst>
          </a:custGeom>
          <a:blipFill>
            <a:blip r:embed="rId2">
              <a:extLst>
                <a:ext uri="{96DAC541-7B7A-43D3-8B79-37D633B846F1}">
                  <asvg:svgBlip xmlns:asvg="http://schemas.microsoft.com/office/drawing/2016/SVG/main" r:embed="rId3"/>
                </a:ext>
              </a:extLst>
            </a:blip>
            <a:stretch>
              <a:fillRect l="0" t="-114545" r="0" b="0"/>
            </a:stretch>
          </a:blipFill>
          <a:ln cap="sq">
            <a:noFill/>
            <a:prstDash val="solid"/>
            <a:miter/>
          </a:ln>
        </p:spPr>
      </p:sp>
      <p:grpSp>
        <p:nvGrpSpPr>
          <p:cNvPr name="Group 11" id="11"/>
          <p:cNvGrpSpPr/>
          <p:nvPr/>
        </p:nvGrpSpPr>
        <p:grpSpPr>
          <a:xfrm rot="-10800000">
            <a:off x="9070516" y="4347082"/>
            <a:ext cx="3128394" cy="3751948"/>
            <a:chOff x="0" y="0"/>
            <a:chExt cx="2041606" cy="2448541"/>
          </a:xfrm>
        </p:grpSpPr>
        <p:sp>
          <p:nvSpPr>
            <p:cNvPr name="Freeform 12" id="12"/>
            <p:cNvSpPr/>
            <p:nvPr/>
          </p:nvSpPr>
          <p:spPr>
            <a:xfrm flipH="false" flipV="false" rot="0">
              <a:off x="0" y="0"/>
              <a:ext cx="2041606" cy="2448541"/>
            </a:xfrm>
            <a:custGeom>
              <a:avLst/>
              <a:gdLst/>
              <a:ahLst/>
              <a:cxnLst/>
              <a:rect r="r" b="b" t="t" l="l"/>
              <a:pathLst>
                <a:path h="2448541" w="2041606">
                  <a:moveTo>
                    <a:pt x="79191" y="0"/>
                  </a:moveTo>
                  <a:lnTo>
                    <a:pt x="1962415" y="0"/>
                  </a:lnTo>
                  <a:cubicBezTo>
                    <a:pt x="2006151" y="0"/>
                    <a:pt x="2041606" y="35455"/>
                    <a:pt x="2041606" y="79191"/>
                  </a:cubicBezTo>
                  <a:lnTo>
                    <a:pt x="2041606" y="2369350"/>
                  </a:lnTo>
                  <a:cubicBezTo>
                    <a:pt x="2041606" y="2390353"/>
                    <a:pt x="2033263" y="2410495"/>
                    <a:pt x="2018411" y="2425347"/>
                  </a:cubicBezTo>
                  <a:cubicBezTo>
                    <a:pt x="2003560" y="2440198"/>
                    <a:pt x="1983418" y="2448541"/>
                    <a:pt x="1962415" y="2448541"/>
                  </a:cubicBezTo>
                  <a:lnTo>
                    <a:pt x="79191" y="2448541"/>
                  </a:lnTo>
                  <a:cubicBezTo>
                    <a:pt x="58188" y="2448541"/>
                    <a:pt x="38046" y="2440198"/>
                    <a:pt x="23195" y="2425347"/>
                  </a:cubicBezTo>
                  <a:cubicBezTo>
                    <a:pt x="8343" y="2410495"/>
                    <a:pt x="0" y="2390353"/>
                    <a:pt x="0" y="2369350"/>
                  </a:cubicBezTo>
                  <a:lnTo>
                    <a:pt x="0" y="79191"/>
                  </a:lnTo>
                  <a:cubicBezTo>
                    <a:pt x="0" y="58188"/>
                    <a:pt x="8343" y="38046"/>
                    <a:pt x="23195" y="23195"/>
                  </a:cubicBezTo>
                  <a:cubicBezTo>
                    <a:pt x="38046" y="8343"/>
                    <a:pt x="58188" y="0"/>
                    <a:pt x="79191" y="0"/>
                  </a:cubicBezTo>
                  <a:close/>
                </a:path>
              </a:pathLst>
            </a:custGeom>
            <a:solidFill>
              <a:srgbClr val="FFFFFF"/>
            </a:solidFill>
            <a:ln w="123825" cap="rnd">
              <a:solidFill>
                <a:srgbClr val="106861"/>
              </a:solidFill>
              <a:prstDash val="solid"/>
              <a:round/>
            </a:ln>
          </p:spPr>
        </p:sp>
        <p:sp>
          <p:nvSpPr>
            <p:cNvPr name="TextBox 13" id="13"/>
            <p:cNvSpPr txBox="true"/>
            <p:nvPr/>
          </p:nvSpPr>
          <p:spPr>
            <a:xfrm>
              <a:off x="0" y="-38100"/>
              <a:ext cx="2041606" cy="2486641"/>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4" id="14"/>
          <p:cNvSpPr/>
          <p:nvPr/>
        </p:nvSpPr>
        <p:spPr>
          <a:xfrm flipH="false" flipV="false" rot="0">
            <a:off x="9561522" y="4347082"/>
            <a:ext cx="2146380" cy="1000429"/>
          </a:xfrm>
          <a:custGeom>
            <a:avLst/>
            <a:gdLst/>
            <a:ahLst/>
            <a:cxnLst/>
            <a:rect r="r" b="b" t="t" l="l"/>
            <a:pathLst>
              <a:path h="1000429" w="2146380">
                <a:moveTo>
                  <a:pt x="0" y="0"/>
                </a:moveTo>
                <a:lnTo>
                  <a:pt x="2146380" y="0"/>
                </a:lnTo>
                <a:lnTo>
                  <a:pt x="2146380" y="1000429"/>
                </a:lnTo>
                <a:lnTo>
                  <a:pt x="0" y="1000429"/>
                </a:lnTo>
                <a:lnTo>
                  <a:pt x="0" y="0"/>
                </a:lnTo>
                <a:close/>
              </a:path>
            </a:pathLst>
          </a:custGeom>
          <a:blipFill>
            <a:blip r:embed="rId2">
              <a:extLst>
                <a:ext uri="{96DAC541-7B7A-43D3-8B79-37D633B846F1}">
                  <asvg:svgBlip xmlns:asvg="http://schemas.microsoft.com/office/drawing/2016/SVG/main" r:embed="rId3"/>
                </a:ext>
              </a:extLst>
            </a:blip>
            <a:stretch>
              <a:fillRect l="0" t="-114545" r="0" b="0"/>
            </a:stretch>
          </a:blipFill>
          <a:ln cap="sq">
            <a:noFill/>
            <a:prstDash val="solid"/>
            <a:miter/>
          </a:ln>
        </p:spPr>
      </p:sp>
      <p:sp>
        <p:nvSpPr>
          <p:cNvPr name="Freeform 15" id="15"/>
          <p:cNvSpPr/>
          <p:nvPr/>
        </p:nvSpPr>
        <p:spPr>
          <a:xfrm flipH="false" flipV="false" rot="0">
            <a:off x="14592460" y="2868946"/>
            <a:ext cx="3695540" cy="7418054"/>
          </a:xfrm>
          <a:custGeom>
            <a:avLst/>
            <a:gdLst/>
            <a:ahLst/>
            <a:cxnLst/>
            <a:rect r="r" b="b" t="t" l="l"/>
            <a:pathLst>
              <a:path h="7418054" w="3695540">
                <a:moveTo>
                  <a:pt x="0" y="0"/>
                </a:moveTo>
                <a:lnTo>
                  <a:pt x="3695540" y="0"/>
                </a:lnTo>
                <a:lnTo>
                  <a:pt x="3695540" y="7418054"/>
                </a:lnTo>
                <a:lnTo>
                  <a:pt x="0" y="74180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grpSp>
        <p:nvGrpSpPr>
          <p:cNvPr name="Group 16" id="16"/>
          <p:cNvGrpSpPr/>
          <p:nvPr/>
        </p:nvGrpSpPr>
        <p:grpSpPr>
          <a:xfrm rot="-10800000">
            <a:off x="12581910" y="4347082"/>
            <a:ext cx="3128394" cy="3751948"/>
            <a:chOff x="0" y="0"/>
            <a:chExt cx="2041606" cy="2448541"/>
          </a:xfrm>
        </p:grpSpPr>
        <p:sp>
          <p:nvSpPr>
            <p:cNvPr name="Freeform 17" id="17"/>
            <p:cNvSpPr/>
            <p:nvPr/>
          </p:nvSpPr>
          <p:spPr>
            <a:xfrm flipH="false" flipV="false" rot="0">
              <a:off x="0" y="0"/>
              <a:ext cx="2041606" cy="2448541"/>
            </a:xfrm>
            <a:custGeom>
              <a:avLst/>
              <a:gdLst/>
              <a:ahLst/>
              <a:cxnLst/>
              <a:rect r="r" b="b" t="t" l="l"/>
              <a:pathLst>
                <a:path h="2448541" w="2041606">
                  <a:moveTo>
                    <a:pt x="79191" y="0"/>
                  </a:moveTo>
                  <a:lnTo>
                    <a:pt x="1962415" y="0"/>
                  </a:lnTo>
                  <a:cubicBezTo>
                    <a:pt x="2006151" y="0"/>
                    <a:pt x="2041606" y="35455"/>
                    <a:pt x="2041606" y="79191"/>
                  </a:cubicBezTo>
                  <a:lnTo>
                    <a:pt x="2041606" y="2369350"/>
                  </a:lnTo>
                  <a:cubicBezTo>
                    <a:pt x="2041606" y="2390353"/>
                    <a:pt x="2033263" y="2410495"/>
                    <a:pt x="2018411" y="2425347"/>
                  </a:cubicBezTo>
                  <a:cubicBezTo>
                    <a:pt x="2003560" y="2440198"/>
                    <a:pt x="1983418" y="2448541"/>
                    <a:pt x="1962415" y="2448541"/>
                  </a:cubicBezTo>
                  <a:lnTo>
                    <a:pt x="79191" y="2448541"/>
                  </a:lnTo>
                  <a:cubicBezTo>
                    <a:pt x="58188" y="2448541"/>
                    <a:pt x="38046" y="2440198"/>
                    <a:pt x="23195" y="2425347"/>
                  </a:cubicBezTo>
                  <a:cubicBezTo>
                    <a:pt x="8343" y="2410495"/>
                    <a:pt x="0" y="2390353"/>
                    <a:pt x="0" y="2369350"/>
                  </a:cubicBezTo>
                  <a:lnTo>
                    <a:pt x="0" y="79191"/>
                  </a:lnTo>
                  <a:cubicBezTo>
                    <a:pt x="0" y="58188"/>
                    <a:pt x="8343" y="38046"/>
                    <a:pt x="23195" y="23195"/>
                  </a:cubicBezTo>
                  <a:cubicBezTo>
                    <a:pt x="38046" y="8343"/>
                    <a:pt x="58188" y="0"/>
                    <a:pt x="79191" y="0"/>
                  </a:cubicBezTo>
                  <a:close/>
                </a:path>
              </a:pathLst>
            </a:custGeom>
            <a:solidFill>
              <a:srgbClr val="FFFFFF"/>
            </a:solidFill>
            <a:ln w="123825" cap="rnd">
              <a:solidFill>
                <a:srgbClr val="106861"/>
              </a:solidFill>
              <a:prstDash val="solid"/>
              <a:round/>
            </a:ln>
          </p:spPr>
        </p:sp>
        <p:sp>
          <p:nvSpPr>
            <p:cNvPr name="TextBox 18" id="18"/>
            <p:cNvSpPr txBox="true"/>
            <p:nvPr/>
          </p:nvSpPr>
          <p:spPr>
            <a:xfrm>
              <a:off x="0" y="-38100"/>
              <a:ext cx="2041606" cy="2486641"/>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9" id="19"/>
          <p:cNvSpPr/>
          <p:nvPr/>
        </p:nvSpPr>
        <p:spPr>
          <a:xfrm flipH="false" flipV="false" rot="0">
            <a:off x="13072917" y="4347082"/>
            <a:ext cx="2146380" cy="1000429"/>
          </a:xfrm>
          <a:custGeom>
            <a:avLst/>
            <a:gdLst/>
            <a:ahLst/>
            <a:cxnLst/>
            <a:rect r="r" b="b" t="t" l="l"/>
            <a:pathLst>
              <a:path h="1000429" w="2146380">
                <a:moveTo>
                  <a:pt x="0" y="0"/>
                </a:moveTo>
                <a:lnTo>
                  <a:pt x="2146380" y="0"/>
                </a:lnTo>
                <a:lnTo>
                  <a:pt x="2146380" y="1000429"/>
                </a:lnTo>
                <a:lnTo>
                  <a:pt x="0" y="1000429"/>
                </a:lnTo>
                <a:lnTo>
                  <a:pt x="0" y="0"/>
                </a:lnTo>
                <a:close/>
              </a:path>
            </a:pathLst>
          </a:custGeom>
          <a:blipFill>
            <a:blip r:embed="rId2">
              <a:extLst>
                <a:ext uri="{96DAC541-7B7A-43D3-8B79-37D633B846F1}">
                  <asvg:svgBlip xmlns:asvg="http://schemas.microsoft.com/office/drawing/2016/SVG/main" r:embed="rId3"/>
                </a:ext>
              </a:extLst>
            </a:blip>
            <a:stretch>
              <a:fillRect l="0" t="-114545" r="0" b="0"/>
            </a:stretch>
          </a:blipFill>
          <a:ln cap="sq">
            <a:noFill/>
            <a:prstDash val="solid"/>
            <a:miter/>
          </a:ln>
        </p:spPr>
      </p:sp>
      <p:sp>
        <p:nvSpPr>
          <p:cNvPr name="Freeform 20" id="20"/>
          <p:cNvSpPr/>
          <p:nvPr/>
        </p:nvSpPr>
        <p:spPr>
          <a:xfrm flipH="false" flipV="false" rot="0">
            <a:off x="6748522" y="5423143"/>
            <a:ext cx="763553" cy="799913"/>
          </a:xfrm>
          <a:custGeom>
            <a:avLst/>
            <a:gdLst/>
            <a:ahLst/>
            <a:cxnLst/>
            <a:rect r="r" b="b" t="t" l="l"/>
            <a:pathLst>
              <a:path h="799913" w="763553">
                <a:moveTo>
                  <a:pt x="0" y="0"/>
                </a:moveTo>
                <a:lnTo>
                  <a:pt x="763553" y="0"/>
                </a:lnTo>
                <a:lnTo>
                  <a:pt x="763553" y="799913"/>
                </a:lnTo>
                <a:lnTo>
                  <a:pt x="0" y="79991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21" id="21"/>
          <p:cNvSpPr/>
          <p:nvPr/>
        </p:nvSpPr>
        <p:spPr>
          <a:xfrm flipH="false" flipV="false" rot="0">
            <a:off x="10143583" y="5480229"/>
            <a:ext cx="937482" cy="724418"/>
          </a:xfrm>
          <a:custGeom>
            <a:avLst/>
            <a:gdLst/>
            <a:ahLst/>
            <a:cxnLst/>
            <a:rect r="r" b="b" t="t" l="l"/>
            <a:pathLst>
              <a:path h="724418" w="937482">
                <a:moveTo>
                  <a:pt x="0" y="0"/>
                </a:moveTo>
                <a:lnTo>
                  <a:pt x="937482" y="0"/>
                </a:lnTo>
                <a:lnTo>
                  <a:pt x="937482" y="724419"/>
                </a:lnTo>
                <a:lnTo>
                  <a:pt x="0" y="72441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22" id="22"/>
          <p:cNvSpPr/>
          <p:nvPr/>
        </p:nvSpPr>
        <p:spPr>
          <a:xfrm flipH="false" flipV="false" rot="0">
            <a:off x="13784777" y="5444976"/>
            <a:ext cx="722660" cy="794926"/>
          </a:xfrm>
          <a:custGeom>
            <a:avLst/>
            <a:gdLst/>
            <a:ahLst/>
            <a:cxnLst/>
            <a:rect r="r" b="b" t="t" l="l"/>
            <a:pathLst>
              <a:path h="794926" w="722660">
                <a:moveTo>
                  <a:pt x="0" y="0"/>
                </a:moveTo>
                <a:lnTo>
                  <a:pt x="722660" y="0"/>
                </a:lnTo>
                <a:lnTo>
                  <a:pt x="722660" y="794925"/>
                </a:lnTo>
                <a:lnTo>
                  <a:pt x="0" y="79492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TextBox 23" id="23"/>
          <p:cNvSpPr txBox="true"/>
          <p:nvPr/>
        </p:nvSpPr>
        <p:spPr>
          <a:xfrm rot="0">
            <a:off x="2095642" y="2054763"/>
            <a:ext cx="7362789" cy="13614140"/>
          </a:xfrm>
          <a:prstGeom prst="rect">
            <a:avLst/>
          </a:prstGeom>
        </p:spPr>
        <p:txBody>
          <a:bodyPr anchor="t" rtlCol="false" tIns="0" lIns="0" bIns="0" rIns="0">
            <a:spAutoFit/>
          </a:bodyPr>
          <a:lstStyle/>
          <a:p>
            <a:pPr algn="l">
              <a:lnSpc>
                <a:spcPts val="7178"/>
              </a:lnSpc>
            </a:pPr>
            <a:r>
              <a:rPr lang="en-US" sz="5127" spc="-102" b="true">
                <a:solidFill>
                  <a:srgbClr val="191919"/>
                </a:solidFill>
                <a:latin typeface="Open Sauce Bold"/>
                <a:ea typeface="Open Sauce Bold"/>
                <a:cs typeface="Open Sauce Bold"/>
                <a:sym typeface="Open Sauce Bold"/>
              </a:rPr>
              <a:t>End Users</a:t>
            </a:r>
          </a:p>
          <a:p>
            <a:pPr algn="l">
              <a:lnSpc>
                <a:spcPts val="7178"/>
              </a:lnSpc>
            </a:pPr>
          </a:p>
          <a:p>
            <a:pPr algn="l">
              <a:lnSpc>
                <a:spcPts val="7178"/>
              </a:lnSpc>
            </a:pPr>
          </a:p>
          <a:p>
            <a:pPr algn="l">
              <a:lnSpc>
                <a:spcPts val="7178"/>
              </a:lnSpc>
            </a:pPr>
          </a:p>
          <a:p>
            <a:pPr algn="l">
              <a:lnSpc>
                <a:spcPts val="7178"/>
              </a:lnSpc>
            </a:pPr>
          </a:p>
          <a:p>
            <a:pPr algn="l">
              <a:lnSpc>
                <a:spcPts val="7178"/>
              </a:lnSpc>
            </a:pPr>
          </a:p>
          <a:p>
            <a:pPr algn="l">
              <a:lnSpc>
                <a:spcPts val="7178"/>
              </a:lnSpc>
            </a:pPr>
          </a:p>
          <a:p>
            <a:pPr algn="l">
              <a:lnSpc>
                <a:spcPts val="7178"/>
              </a:lnSpc>
            </a:pPr>
          </a:p>
          <a:p>
            <a:pPr algn="l">
              <a:lnSpc>
                <a:spcPts val="7178"/>
              </a:lnSpc>
            </a:pPr>
          </a:p>
          <a:p>
            <a:pPr algn="l">
              <a:lnSpc>
                <a:spcPts val="7178"/>
              </a:lnSpc>
            </a:pPr>
          </a:p>
          <a:p>
            <a:pPr algn="l">
              <a:lnSpc>
                <a:spcPts val="7178"/>
              </a:lnSpc>
            </a:pPr>
          </a:p>
          <a:p>
            <a:pPr algn="l">
              <a:lnSpc>
                <a:spcPts val="7178"/>
              </a:lnSpc>
            </a:pPr>
          </a:p>
          <a:p>
            <a:pPr algn="l">
              <a:lnSpc>
                <a:spcPts val="7178"/>
              </a:lnSpc>
            </a:pPr>
          </a:p>
          <a:p>
            <a:pPr algn="l">
              <a:lnSpc>
                <a:spcPts val="7178"/>
              </a:lnSpc>
            </a:pPr>
          </a:p>
          <a:p>
            <a:pPr algn="l">
              <a:lnSpc>
                <a:spcPts val="7178"/>
              </a:lnSpc>
            </a:pPr>
          </a:p>
        </p:txBody>
      </p:sp>
      <p:sp>
        <p:nvSpPr>
          <p:cNvPr name="TextBox 24" id="24"/>
          <p:cNvSpPr txBox="true"/>
          <p:nvPr/>
        </p:nvSpPr>
        <p:spPr>
          <a:xfrm rot="0">
            <a:off x="3105764" y="6614052"/>
            <a:ext cx="1016321" cy="1238208"/>
          </a:xfrm>
          <a:prstGeom prst="rect">
            <a:avLst/>
          </a:prstGeom>
        </p:spPr>
        <p:txBody>
          <a:bodyPr anchor="t" rtlCol="false" tIns="0" lIns="0" bIns="0" rIns="0">
            <a:spAutoFit/>
          </a:bodyPr>
          <a:lstStyle/>
          <a:p>
            <a:pPr algn="ctr">
              <a:lnSpc>
                <a:spcPts val="715"/>
              </a:lnSpc>
            </a:pPr>
            <a:r>
              <a:rPr lang="en-US" sz="476">
                <a:solidFill>
                  <a:srgbClr val="343432"/>
                </a:solidFill>
                <a:latin typeface="Open Sauce"/>
                <a:ea typeface="Open Sauce"/>
                <a:cs typeface="Open Sauce"/>
                <a:sym typeface="Open Sauce"/>
              </a:rPr>
              <a:t>End Users</a:t>
            </a:r>
          </a:p>
          <a:p>
            <a:pPr algn="ctr">
              <a:lnSpc>
                <a:spcPts val="715"/>
              </a:lnSpc>
            </a:pPr>
          </a:p>
          <a:p>
            <a:pPr algn="ctr">
              <a:lnSpc>
                <a:spcPts val="715"/>
              </a:lnSpc>
            </a:pPr>
            <a:r>
              <a:rPr lang="en-US" sz="476">
                <a:solidFill>
                  <a:srgbClr val="343432"/>
                </a:solidFill>
                <a:latin typeface="Open Sauce"/>
                <a:ea typeface="Open Sauce"/>
                <a:cs typeface="Open Sauce"/>
                <a:sym typeface="Open Sauce"/>
              </a:rPr>
              <a:t>1. Authors (Primary Users)</a:t>
            </a:r>
          </a:p>
          <a:p>
            <a:pPr algn="ctr">
              <a:lnSpc>
                <a:spcPts val="715"/>
              </a:lnSpc>
            </a:pPr>
          </a:p>
          <a:p>
            <a:pPr algn="ctr">
              <a:lnSpc>
                <a:spcPts val="715"/>
              </a:lnSpc>
            </a:pPr>
            <a:r>
              <a:rPr lang="en-US" sz="476">
                <a:solidFill>
                  <a:srgbClr val="343432"/>
                </a:solidFill>
                <a:latin typeface="Open Sauce"/>
                <a:ea typeface="Open Sauce"/>
                <a:cs typeface="Open Sauce"/>
                <a:sym typeface="Open Sauce"/>
              </a:rPr>
              <a:t>Writers, poets, novelists, and researchers who want to create and maintain their professional portfolio.</a:t>
            </a:r>
          </a:p>
          <a:p>
            <a:pPr algn="ctr">
              <a:lnSpc>
                <a:spcPts val="715"/>
              </a:lnSpc>
            </a:pPr>
          </a:p>
          <a:p>
            <a:pPr algn="ctr">
              <a:lnSpc>
                <a:spcPts val="715"/>
              </a:lnSpc>
            </a:pPr>
            <a:r>
              <a:rPr lang="en-US" sz="476">
                <a:solidFill>
                  <a:srgbClr val="343432"/>
                </a:solidFill>
                <a:latin typeface="Open Sauce"/>
                <a:ea typeface="Open Sauce"/>
                <a:cs typeface="Open Sauce"/>
                <a:sym typeface="Open Sauce"/>
              </a:rPr>
              <a:t>They can showcase their biography, published works, achievements, and upcoming projects.</a:t>
            </a:r>
          </a:p>
          <a:p>
            <a:pPr algn="ctr" marL="0" indent="0" lvl="0">
              <a:lnSpc>
                <a:spcPts val="715"/>
              </a:lnSpc>
            </a:pPr>
          </a:p>
        </p:txBody>
      </p:sp>
      <p:sp>
        <p:nvSpPr>
          <p:cNvPr name="TextBox 25" id="25"/>
          <p:cNvSpPr txBox="true"/>
          <p:nvPr/>
        </p:nvSpPr>
        <p:spPr>
          <a:xfrm rot="0">
            <a:off x="2541872" y="6327841"/>
            <a:ext cx="2099327" cy="277967"/>
          </a:xfrm>
          <a:prstGeom prst="rect">
            <a:avLst/>
          </a:prstGeom>
        </p:spPr>
        <p:txBody>
          <a:bodyPr anchor="t" rtlCol="false" tIns="0" lIns="0" bIns="0" rIns="0">
            <a:spAutoFit/>
          </a:bodyPr>
          <a:lstStyle/>
          <a:p>
            <a:pPr algn="ctr" marL="0" indent="0" lvl="0">
              <a:lnSpc>
                <a:spcPts val="2278"/>
              </a:lnSpc>
              <a:spcBef>
                <a:spcPct val="0"/>
              </a:spcBef>
            </a:pPr>
            <a:r>
              <a:rPr lang="en-US" b="true" sz="1779">
                <a:solidFill>
                  <a:srgbClr val="343432"/>
                </a:solidFill>
                <a:latin typeface="Open Sauce Bold"/>
                <a:ea typeface="Open Sauce Bold"/>
                <a:cs typeface="Open Sauce Bold"/>
                <a:sym typeface="Open Sauce Bold"/>
              </a:rPr>
              <a:t>Objective 01</a:t>
            </a:r>
          </a:p>
        </p:txBody>
      </p:sp>
      <p:sp>
        <p:nvSpPr>
          <p:cNvPr name="TextBox 26" id="26"/>
          <p:cNvSpPr txBox="true"/>
          <p:nvPr/>
        </p:nvSpPr>
        <p:spPr>
          <a:xfrm rot="0">
            <a:off x="3122795" y="4419191"/>
            <a:ext cx="937482" cy="595909"/>
          </a:xfrm>
          <a:prstGeom prst="rect">
            <a:avLst/>
          </a:prstGeom>
        </p:spPr>
        <p:txBody>
          <a:bodyPr anchor="t" rtlCol="false" tIns="0" lIns="0" bIns="0" rIns="0">
            <a:spAutoFit/>
          </a:bodyPr>
          <a:lstStyle/>
          <a:p>
            <a:pPr algn="ctr" marL="0" indent="0" lvl="0">
              <a:lnSpc>
                <a:spcPts val="4895"/>
              </a:lnSpc>
              <a:spcBef>
                <a:spcPct val="0"/>
              </a:spcBef>
            </a:pPr>
            <a:r>
              <a:rPr lang="en-US" b="true" sz="3824">
                <a:solidFill>
                  <a:srgbClr val="F8F8F8"/>
                </a:solidFill>
                <a:latin typeface="Open Sauce Bold"/>
                <a:ea typeface="Open Sauce Bold"/>
                <a:cs typeface="Open Sauce Bold"/>
                <a:sym typeface="Open Sauce Bold"/>
              </a:rPr>
              <a:t>01</a:t>
            </a:r>
          </a:p>
        </p:txBody>
      </p:sp>
      <p:sp>
        <p:nvSpPr>
          <p:cNvPr name="TextBox 27" id="27"/>
          <p:cNvSpPr txBox="true"/>
          <p:nvPr/>
        </p:nvSpPr>
        <p:spPr>
          <a:xfrm rot="0">
            <a:off x="6052129" y="6691533"/>
            <a:ext cx="2077925" cy="932127"/>
          </a:xfrm>
          <a:prstGeom prst="rect">
            <a:avLst/>
          </a:prstGeom>
        </p:spPr>
        <p:txBody>
          <a:bodyPr anchor="t" rtlCol="false" tIns="0" lIns="0" bIns="0" rIns="0">
            <a:spAutoFit/>
          </a:bodyPr>
          <a:lstStyle/>
          <a:p>
            <a:pPr algn="ctr">
              <a:lnSpc>
                <a:spcPts val="1261"/>
              </a:lnSpc>
            </a:pPr>
            <a:r>
              <a:rPr lang="en-US" sz="841">
                <a:solidFill>
                  <a:srgbClr val="343432"/>
                </a:solidFill>
                <a:latin typeface="Open Sauce"/>
                <a:ea typeface="Open Sauce"/>
                <a:cs typeface="Open Sauce"/>
                <a:sym typeface="Open Sauce"/>
              </a:rPr>
              <a:t>2. Publishers &amp; Literary Agents</a:t>
            </a:r>
          </a:p>
          <a:p>
            <a:pPr algn="ctr">
              <a:lnSpc>
                <a:spcPts val="1261"/>
              </a:lnSpc>
            </a:pPr>
          </a:p>
          <a:p>
            <a:pPr algn="ctr">
              <a:lnSpc>
                <a:spcPts val="1261"/>
              </a:lnSpc>
            </a:pPr>
            <a:r>
              <a:rPr lang="en-US" sz="841">
                <a:solidFill>
                  <a:srgbClr val="343432"/>
                </a:solidFill>
                <a:latin typeface="Open Sauce"/>
                <a:ea typeface="Open Sauce"/>
                <a:cs typeface="Open Sauce"/>
                <a:sym typeface="Open Sauce"/>
              </a:rPr>
              <a:t>Can easily explore an author’s profile to evaluate their background and works for potential publishing opportunitie</a:t>
            </a:r>
          </a:p>
          <a:p>
            <a:pPr algn="ctr" marL="0" indent="0" lvl="0">
              <a:lnSpc>
                <a:spcPts val="1261"/>
              </a:lnSpc>
            </a:pPr>
            <a:r>
              <a:rPr lang="en-US" sz="841">
                <a:solidFill>
                  <a:srgbClr val="343432"/>
                </a:solidFill>
                <a:latin typeface="Open Sauce"/>
                <a:ea typeface="Open Sauce"/>
                <a:cs typeface="Open Sauce"/>
                <a:sym typeface="Open Sauce"/>
              </a:rPr>
              <a:t>s.</a:t>
            </a:r>
          </a:p>
        </p:txBody>
      </p:sp>
      <p:sp>
        <p:nvSpPr>
          <p:cNvPr name="TextBox 28" id="28"/>
          <p:cNvSpPr txBox="true"/>
          <p:nvPr/>
        </p:nvSpPr>
        <p:spPr>
          <a:xfrm rot="0">
            <a:off x="6053267" y="6327841"/>
            <a:ext cx="2099327" cy="277967"/>
          </a:xfrm>
          <a:prstGeom prst="rect">
            <a:avLst/>
          </a:prstGeom>
        </p:spPr>
        <p:txBody>
          <a:bodyPr anchor="t" rtlCol="false" tIns="0" lIns="0" bIns="0" rIns="0">
            <a:spAutoFit/>
          </a:bodyPr>
          <a:lstStyle/>
          <a:p>
            <a:pPr algn="ctr" marL="0" indent="0" lvl="0">
              <a:lnSpc>
                <a:spcPts val="2278"/>
              </a:lnSpc>
              <a:spcBef>
                <a:spcPct val="0"/>
              </a:spcBef>
            </a:pPr>
            <a:r>
              <a:rPr lang="en-US" b="true" sz="1779">
                <a:solidFill>
                  <a:srgbClr val="343432"/>
                </a:solidFill>
                <a:latin typeface="Open Sauce Bold"/>
                <a:ea typeface="Open Sauce Bold"/>
                <a:cs typeface="Open Sauce Bold"/>
                <a:sym typeface="Open Sauce Bold"/>
              </a:rPr>
              <a:t>Objective 02</a:t>
            </a:r>
          </a:p>
        </p:txBody>
      </p:sp>
      <p:sp>
        <p:nvSpPr>
          <p:cNvPr name="TextBox 29" id="29"/>
          <p:cNvSpPr txBox="true"/>
          <p:nvPr/>
        </p:nvSpPr>
        <p:spPr>
          <a:xfrm rot="0">
            <a:off x="6634189" y="4419191"/>
            <a:ext cx="937482" cy="595909"/>
          </a:xfrm>
          <a:prstGeom prst="rect">
            <a:avLst/>
          </a:prstGeom>
        </p:spPr>
        <p:txBody>
          <a:bodyPr anchor="t" rtlCol="false" tIns="0" lIns="0" bIns="0" rIns="0">
            <a:spAutoFit/>
          </a:bodyPr>
          <a:lstStyle/>
          <a:p>
            <a:pPr algn="ctr" marL="0" indent="0" lvl="0">
              <a:lnSpc>
                <a:spcPts val="4895"/>
              </a:lnSpc>
              <a:spcBef>
                <a:spcPct val="0"/>
              </a:spcBef>
            </a:pPr>
            <a:r>
              <a:rPr lang="en-US" b="true" sz="3824">
                <a:solidFill>
                  <a:srgbClr val="F8F8F8"/>
                </a:solidFill>
                <a:latin typeface="Open Sauce Bold"/>
                <a:ea typeface="Open Sauce Bold"/>
                <a:cs typeface="Open Sauce Bold"/>
                <a:sym typeface="Open Sauce Bold"/>
              </a:rPr>
              <a:t>02</a:t>
            </a:r>
          </a:p>
        </p:txBody>
      </p:sp>
      <p:sp>
        <p:nvSpPr>
          <p:cNvPr name="TextBox 30" id="30"/>
          <p:cNvSpPr txBox="true"/>
          <p:nvPr/>
        </p:nvSpPr>
        <p:spPr>
          <a:xfrm rot="0">
            <a:off x="10039528" y="6701058"/>
            <a:ext cx="1041537" cy="939891"/>
          </a:xfrm>
          <a:prstGeom prst="rect">
            <a:avLst/>
          </a:prstGeom>
        </p:spPr>
        <p:txBody>
          <a:bodyPr anchor="t" rtlCol="false" tIns="0" lIns="0" bIns="0" rIns="0">
            <a:spAutoFit/>
          </a:bodyPr>
          <a:lstStyle/>
          <a:p>
            <a:pPr algn="ctr">
              <a:lnSpc>
                <a:spcPts val="956"/>
              </a:lnSpc>
            </a:pPr>
            <a:r>
              <a:rPr lang="en-US" sz="637">
                <a:solidFill>
                  <a:srgbClr val="343432"/>
                </a:solidFill>
                <a:latin typeface="Open Sauce"/>
                <a:ea typeface="Open Sauce"/>
                <a:cs typeface="Open Sauce"/>
                <a:sym typeface="Open Sauce"/>
              </a:rPr>
              <a:t>3. Readers &amp; Fans</a:t>
            </a:r>
          </a:p>
          <a:p>
            <a:pPr algn="ctr">
              <a:lnSpc>
                <a:spcPts val="956"/>
              </a:lnSpc>
            </a:pPr>
          </a:p>
          <a:p>
            <a:pPr algn="ctr" marL="0" indent="0" lvl="0">
              <a:lnSpc>
                <a:spcPts val="956"/>
              </a:lnSpc>
            </a:pPr>
            <a:r>
              <a:rPr lang="en-US" sz="637">
                <a:solidFill>
                  <a:srgbClr val="343432"/>
                </a:solidFill>
                <a:latin typeface="Open Sauce"/>
                <a:ea typeface="Open Sauce"/>
                <a:cs typeface="Open Sauce"/>
                <a:sym typeface="Open Sauce"/>
              </a:rPr>
              <a:t>Gain insights into the author’s journey, bibliography, and upcoming projects, fostering stronger engagement</a:t>
            </a:r>
          </a:p>
        </p:txBody>
      </p:sp>
      <p:sp>
        <p:nvSpPr>
          <p:cNvPr name="TextBox 31" id="31"/>
          <p:cNvSpPr txBox="true"/>
          <p:nvPr/>
        </p:nvSpPr>
        <p:spPr>
          <a:xfrm rot="0">
            <a:off x="9562661" y="6327841"/>
            <a:ext cx="2099327" cy="277967"/>
          </a:xfrm>
          <a:prstGeom prst="rect">
            <a:avLst/>
          </a:prstGeom>
        </p:spPr>
        <p:txBody>
          <a:bodyPr anchor="t" rtlCol="false" tIns="0" lIns="0" bIns="0" rIns="0">
            <a:spAutoFit/>
          </a:bodyPr>
          <a:lstStyle/>
          <a:p>
            <a:pPr algn="ctr" marL="0" indent="0" lvl="0">
              <a:lnSpc>
                <a:spcPts val="2278"/>
              </a:lnSpc>
              <a:spcBef>
                <a:spcPct val="0"/>
              </a:spcBef>
            </a:pPr>
            <a:r>
              <a:rPr lang="en-US" b="true" sz="1779">
                <a:solidFill>
                  <a:srgbClr val="343432"/>
                </a:solidFill>
                <a:latin typeface="Open Sauce Bold"/>
                <a:ea typeface="Open Sauce Bold"/>
                <a:cs typeface="Open Sauce Bold"/>
                <a:sym typeface="Open Sauce Bold"/>
              </a:rPr>
              <a:t>Objective 03</a:t>
            </a:r>
          </a:p>
        </p:txBody>
      </p:sp>
      <p:sp>
        <p:nvSpPr>
          <p:cNvPr name="TextBox 32" id="32"/>
          <p:cNvSpPr txBox="true"/>
          <p:nvPr/>
        </p:nvSpPr>
        <p:spPr>
          <a:xfrm rot="0">
            <a:off x="10143583" y="4419191"/>
            <a:ext cx="937482" cy="595909"/>
          </a:xfrm>
          <a:prstGeom prst="rect">
            <a:avLst/>
          </a:prstGeom>
        </p:spPr>
        <p:txBody>
          <a:bodyPr anchor="t" rtlCol="false" tIns="0" lIns="0" bIns="0" rIns="0">
            <a:spAutoFit/>
          </a:bodyPr>
          <a:lstStyle/>
          <a:p>
            <a:pPr algn="ctr" marL="0" indent="0" lvl="0">
              <a:lnSpc>
                <a:spcPts val="4895"/>
              </a:lnSpc>
              <a:spcBef>
                <a:spcPct val="0"/>
              </a:spcBef>
            </a:pPr>
            <a:r>
              <a:rPr lang="en-US" b="true" sz="3824">
                <a:solidFill>
                  <a:srgbClr val="F8F8F8"/>
                </a:solidFill>
                <a:latin typeface="Open Sauce Bold"/>
                <a:ea typeface="Open Sauce Bold"/>
                <a:cs typeface="Open Sauce Bold"/>
                <a:sym typeface="Open Sauce Bold"/>
              </a:rPr>
              <a:t>03</a:t>
            </a:r>
          </a:p>
        </p:txBody>
      </p:sp>
      <p:sp>
        <p:nvSpPr>
          <p:cNvPr name="TextBox 33" id="33"/>
          <p:cNvSpPr txBox="true"/>
          <p:nvPr/>
        </p:nvSpPr>
        <p:spPr>
          <a:xfrm rot="0">
            <a:off x="13227145" y="6691533"/>
            <a:ext cx="1793149" cy="932127"/>
          </a:xfrm>
          <a:prstGeom prst="rect">
            <a:avLst/>
          </a:prstGeom>
        </p:spPr>
        <p:txBody>
          <a:bodyPr anchor="t" rtlCol="false" tIns="0" lIns="0" bIns="0" rIns="0">
            <a:spAutoFit/>
          </a:bodyPr>
          <a:lstStyle/>
          <a:p>
            <a:pPr algn="ctr">
              <a:lnSpc>
                <a:spcPts val="1261"/>
              </a:lnSpc>
            </a:pPr>
            <a:r>
              <a:rPr lang="en-US" sz="841">
                <a:solidFill>
                  <a:srgbClr val="343432"/>
                </a:solidFill>
                <a:latin typeface="Open Sauce"/>
                <a:ea typeface="Open Sauce"/>
                <a:cs typeface="Open Sauce"/>
                <a:sym typeface="Open Sauce"/>
              </a:rPr>
              <a:t> 4. Academic Institutions &amp; Libraries</a:t>
            </a:r>
          </a:p>
          <a:p>
            <a:pPr algn="ctr">
              <a:lnSpc>
                <a:spcPts val="1261"/>
              </a:lnSpc>
            </a:pPr>
          </a:p>
          <a:p>
            <a:pPr algn="ctr" marL="0" indent="0" lvl="0">
              <a:lnSpc>
                <a:spcPts val="1261"/>
              </a:lnSpc>
            </a:pPr>
            <a:r>
              <a:rPr lang="en-US" sz="841">
                <a:solidFill>
                  <a:srgbClr val="343432"/>
                </a:solidFill>
                <a:latin typeface="Open Sauce"/>
                <a:ea typeface="Open Sauce"/>
                <a:cs typeface="Open Sauce"/>
                <a:sym typeface="Open Sauce"/>
              </a:rPr>
              <a:t>Can reference verified author portfolios for academic, research, or archival purposes.</a:t>
            </a:r>
          </a:p>
        </p:txBody>
      </p:sp>
      <p:sp>
        <p:nvSpPr>
          <p:cNvPr name="TextBox 34" id="34"/>
          <p:cNvSpPr txBox="true"/>
          <p:nvPr/>
        </p:nvSpPr>
        <p:spPr>
          <a:xfrm rot="0">
            <a:off x="13074055" y="6327841"/>
            <a:ext cx="2099327" cy="277967"/>
          </a:xfrm>
          <a:prstGeom prst="rect">
            <a:avLst/>
          </a:prstGeom>
        </p:spPr>
        <p:txBody>
          <a:bodyPr anchor="t" rtlCol="false" tIns="0" lIns="0" bIns="0" rIns="0">
            <a:spAutoFit/>
          </a:bodyPr>
          <a:lstStyle/>
          <a:p>
            <a:pPr algn="ctr" marL="0" indent="0" lvl="0">
              <a:lnSpc>
                <a:spcPts val="2278"/>
              </a:lnSpc>
              <a:spcBef>
                <a:spcPct val="0"/>
              </a:spcBef>
            </a:pPr>
            <a:r>
              <a:rPr lang="en-US" b="true" sz="1779">
                <a:solidFill>
                  <a:srgbClr val="343432"/>
                </a:solidFill>
                <a:latin typeface="Open Sauce Bold"/>
                <a:ea typeface="Open Sauce Bold"/>
                <a:cs typeface="Open Sauce Bold"/>
                <a:sym typeface="Open Sauce Bold"/>
              </a:rPr>
              <a:t>Objective 04</a:t>
            </a:r>
          </a:p>
        </p:txBody>
      </p:sp>
      <p:sp>
        <p:nvSpPr>
          <p:cNvPr name="TextBox 35" id="35"/>
          <p:cNvSpPr txBox="true"/>
          <p:nvPr/>
        </p:nvSpPr>
        <p:spPr>
          <a:xfrm rot="0">
            <a:off x="13654978" y="4419191"/>
            <a:ext cx="937482" cy="595909"/>
          </a:xfrm>
          <a:prstGeom prst="rect">
            <a:avLst/>
          </a:prstGeom>
        </p:spPr>
        <p:txBody>
          <a:bodyPr anchor="t" rtlCol="false" tIns="0" lIns="0" bIns="0" rIns="0">
            <a:spAutoFit/>
          </a:bodyPr>
          <a:lstStyle/>
          <a:p>
            <a:pPr algn="ctr" marL="0" indent="0" lvl="0">
              <a:lnSpc>
                <a:spcPts val="4895"/>
              </a:lnSpc>
              <a:spcBef>
                <a:spcPct val="0"/>
              </a:spcBef>
            </a:pPr>
            <a:r>
              <a:rPr lang="en-US" b="true" sz="3824">
                <a:solidFill>
                  <a:srgbClr val="F8F8F8"/>
                </a:solidFill>
                <a:latin typeface="Open Sauce Bold"/>
                <a:ea typeface="Open Sauce Bold"/>
                <a:cs typeface="Open Sauce Bold"/>
                <a:sym typeface="Open Sauce Bold"/>
              </a:rPr>
              <a:t>04</a:t>
            </a:r>
          </a:p>
        </p:txBody>
      </p:sp>
      <p:sp>
        <p:nvSpPr>
          <p:cNvPr name="Freeform 36" id="36"/>
          <p:cNvSpPr/>
          <p:nvPr/>
        </p:nvSpPr>
        <p:spPr>
          <a:xfrm flipH="false" flipV="false" rot="-10800000">
            <a:off x="-465877" y="-4635036"/>
            <a:ext cx="3695540" cy="7418054"/>
          </a:xfrm>
          <a:custGeom>
            <a:avLst/>
            <a:gdLst/>
            <a:ahLst/>
            <a:cxnLst/>
            <a:rect r="r" b="b" t="t" l="l"/>
            <a:pathLst>
              <a:path h="7418054" w="3695540">
                <a:moveTo>
                  <a:pt x="0" y="0"/>
                </a:moveTo>
                <a:lnTo>
                  <a:pt x="3695540" y="0"/>
                </a:lnTo>
                <a:lnTo>
                  <a:pt x="3695540" y="7418054"/>
                </a:lnTo>
                <a:lnTo>
                  <a:pt x="0" y="74180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402633" y="281482"/>
            <a:ext cx="16920201" cy="8796706"/>
            <a:chOff x="0" y="0"/>
            <a:chExt cx="4456349" cy="2316828"/>
          </a:xfrm>
        </p:grpSpPr>
        <p:sp>
          <p:nvSpPr>
            <p:cNvPr name="Freeform 4" id="4"/>
            <p:cNvSpPr/>
            <p:nvPr/>
          </p:nvSpPr>
          <p:spPr>
            <a:xfrm flipH="false" flipV="false" rot="0">
              <a:off x="0" y="0"/>
              <a:ext cx="4456349" cy="2316828"/>
            </a:xfrm>
            <a:custGeom>
              <a:avLst/>
              <a:gdLst/>
              <a:ahLst/>
              <a:cxnLst/>
              <a:rect r="r" b="b" t="t" l="l"/>
              <a:pathLst>
                <a:path h="2316828" w="4456349">
                  <a:moveTo>
                    <a:pt x="11439" y="0"/>
                  </a:moveTo>
                  <a:lnTo>
                    <a:pt x="4444910" y="0"/>
                  </a:lnTo>
                  <a:cubicBezTo>
                    <a:pt x="4447944" y="0"/>
                    <a:pt x="4450854" y="1205"/>
                    <a:pt x="4452999" y="3350"/>
                  </a:cubicBezTo>
                  <a:cubicBezTo>
                    <a:pt x="4455144" y="5496"/>
                    <a:pt x="4456349" y="8405"/>
                    <a:pt x="4456349" y="11439"/>
                  </a:cubicBezTo>
                  <a:lnTo>
                    <a:pt x="4456349" y="2305389"/>
                  </a:lnTo>
                  <a:cubicBezTo>
                    <a:pt x="4456349" y="2308423"/>
                    <a:pt x="4455144" y="2311332"/>
                    <a:pt x="4452999" y="2313478"/>
                  </a:cubicBezTo>
                  <a:cubicBezTo>
                    <a:pt x="4450854" y="2315623"/>
                    <a:pt x="4447944" y="2316828"/>
                    <a:pt x="4444910" y="2316828"/>
                  </a:cubicBezTo>
                  <a:lnTo>
                    <a:pt x="11439" y="2316828"/>
                  </a:lnTo>
                  <a:cubicBezTo>
                    <a:pt x="8405" y="2316828"/>
                    <a:pt x="5496" y="2315623"/>
                    <a:pt x="3350" y="2313478"/>
                  </a:cubicBezTo>
                  <a:cubicBezTo>
                    <a:pt x="1205" y="2311332"/>
                    <a:pt x="0" y="2308423"/>
                    <a:pt x="0" y="2305389"/>
                  </a:cubicBezTo>
                  <a:lnTo>
                    <a:pt x="0" y="11439"/>
                  </a:lnTo>
                  <a:cubicBezTo>
                    <a:pt x="0" y="8405"/>
                    <a:pt x="1205" y="5496"/>
                    <a:pt x="3350" y="3350"/>
                  </a:cubicBezTo>
                  <a:cubicBezTo>
                    <a:pt x="5496" y="1205"/>
                    <a:pt x="8405" y="0"/>
                    <a:pt x="11439" y="0"/>
                  </a:cubicBezTo>
                  <a:close/>
                </a:path>
              </a:pathLst>
            </a:custGeom>
            <a:solidFill>
              <a:srgbClr val="FDFBFB">
                <a:alpha val="98824"/>
              </a:srgbClr>
            </a:solidFill>
            <a:ln cap="rnd">
              <a:noFill/>
              <a:prstDash val="solid"/>
              <a:round/>
            </a:ln>
          </p:spPr>
        </p:sp>
        <p:sp>
          <p:nvSpPr>
            <p:cNvPr name="TextBox 5" id="5"/>
            <p:cNvSpPr txBox="true"/>
            <p:nvPr/>
          </p:nvSpPr>
          <p:spPr>
            <a:xfrm>
              <a:off x="0" y="-19050"/>
              <a:ext cx="4456349" cy="233587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6" id="6"/>
          <p:cNvSpPr txBox="true"/>
          <p:nvPr/>
        </p:nvSpPr>
        <p:spPr>
          <a:xfrm rot="0">
            <a:off x="1278314" y="1255832"/>
            <a:ext cx="15168839" cy="5530552"/>
          </a:xfrm>
          <a:prstGeom prst="rect">
            <a:avLst/>
          </a:prstGeom>
        </p:spPr>
        <p:txBody>
          <a:bodyPr anchor="t" rtlCol="false" tIns="0" lIns="0" bIns="0" rIns="0">
            <a:spAutoFit/>
          </a:bodyPr>
          <a:lstStyle/>
          <a:p>
            <a:pPr algn="l">
              <a:lnSpc>
                <a:spcPts val="6569"/>
              </a:lnSpc>
            </a:pPr>
            <a:r>
              <a:rPr lang="en-US" sz="4692" spc="-93" b="true">
                <a:solidFill>
                  <a:srgbClr val="191919"/>
                </a:solidFill>
                <a:latin typeface="Open Sauce Bold"/>
                <a:ea typeface="Open Sauce Bold"/>
                <a:cs typeface="Open Sauce Bold"/>
                <a:sym typeface="Open Sauce Bold"/>
              </a:rPr>
              <a:t> Tools and Technologies</a:t>
            </a:r>
          </a:p>
          <a:p>
            <a:pPr algn="l">
              <a:lnSpc>
                <a:spcPts val="2213"/>
              </a:lnSpc>
            </a:pPr>
          </a:p>
          <a:p>
            <a:pPr algn="l">
              <a:lnSpc>
                <a:spcPts val="2213"/>
              </a:lnSpc>
            </a:pPr>
            <a:r>
              <a:rPr lang="en-US" sz="1580" spc="-31" b="true">
                <a:solidFill>
                  <a:srgbClr val="191919"/>
                </a:solidFill>
                <a:latin typeface="Open Sauce Bold"/>
                <a:ea typeface="Open Sauce Bold"/>
                <a:cs typeface="Open Sauce Bold"/>
                <a:sym typeface="Open Sauce Bold"/>
              </a:rPr>
              <a:t>1. Frontend Development</a:t>
            </a:r>
          </a:p>
          <a:p>
            <a:pPr algn="l">
              <a:lnSpc>
                <a:spcPts val="2213"/>
              </a:lnSpc>
            </a:pPr>
          </a:p>
          <a:p>
            <a:pPr algn="l">
              <a:lnSpc>
                <a:spcPts val="2213"/>
              </a:lnSpc>
            </a:pPr>
            <a:r>
              <a:rPr lang="en-US" sz="1580" spc="-31" b="true">
                <a:solidFill>
                  <a:srgbClr val="191919"/>
                </a:solidFill>
                <a:latin typeface="Open Sauce Bold"/>
                <a:ea typeface="Open Sauce Bold"/>
                <a:cs typeface="Open Sauce Bold"/>
                <a:sym typeface="Open Sauce Bold"/>
              </a:rPr>
              <a:t>HTML5, CSS3, JavaScript → For structuring, designing, and adding interactivity to the portfolio.</a:t>
            </a:r>
          </a:p>
          <a:p>
            <a:pPr algn="l">
              <a:lnSpc>
                <a:spcPts val="2213"/>
              </a:lnSpc>
            </a:pPr>
          </a:p>
          <a:p>
            <a:pPr algn="l">
              <a:lnSpc>
                <a:spcPts val="2213"/>
              </a:lnSpc>
            </a:pPr>
            <a:r>
              <a:rPr lang="en-US" sz="1580" spc="-31" b="true">
                <a:solidFill>
                  <a:srgbClr val="191919"/>
                </a:solidFill>
                <a:latin typeface="Open Sauce Bold"/>
                <a:ea typeface="Open Sauce Bold"/>
                <a:cs typeface="Open Sauce Bold"/>
                <a:sym typeface="Open Sauce Bold"/>
              </a:rPr>
              <a:t>Bootstrap / Tailwind CSS → For responsive and mobile-friendly design.</a:t>
            </a:r>
          </a:p>
          <a:p>
            <a:pPr algn="l">
              <a:lnSpc>
                <a:spcPts val="2213"/>
              </a:lnSpc>
            </a:pPr>
          </a:p>
          <a:p>
            <a:pPr algn="l">
              <a:lnSpc>
                <a:spcPts val="2213"/>
              </a:lnSpc>
            </a:pPr>
            <a:r>
              <a:rPr lang="en-US" sz="1580" spc="-31" b="true">
                <a:solidFill>
                  <a:srgbClr val="191919"/>
                </a:solidFill>
                <a:latin typeface="Open Sauce Bold"/>
                <a:ea typeface="Open Sauce Bold"/>
                <a:cs typeface="Open Sauce Bold"/>
                <a:sym typeface="Open Sauce Bold"/>
              </a:rPr>
              <a:t>React.js / Angular (Optional) → For building a dynamic and scalable user interface.</a:t>
            </a:r>
          </a:p>
          <a:p>
            <a:pPr algn="l">
              <a:lnSpc>
                <a:spcPts val="2213"/>
              </a:lnSpc>
            </a:pPr>
          </a:p>
          <a:p>
            <a:pPr algn="l">
              <a:lnSpc>
                <a:spcPts val="2213"/>
              </a:lnSpc>
            </a:pPr>
          </a:p>
          <a:p>
            <a:pPr algn="l">
              <a:lnSpc>
                <a:spcPts val="2213"/>
              </a:lnSpc>
            </a:pPr>
          </a:p>
          <a:p>
            <a:pPr algn="l">
              <a:lnSpc>
                <a:spcPts val="2213"/>
              </a:lnSpc>
            </a:pPr>
            <a:r>
              <a:rPr lang="en-US" sz="1580" spc="-31" b="true">
                <a:solidFill>
                  <a:srgbClr val="191919"/>
                </a:solidFill>
                <a:latin typeface="Open Sauce Bold"/>
                <a:ea typeface="Open Sauce Bold"/>
                <a:cs typeface="Open Sauce Bold"/>
                <a:sym typeface="Open Sauce Bold"/>
              </a:rPr>
              <a:t>2. Backend Development</a:t>
            </a:r>
          </a:p>
          <a:p>
            <a:pPr algn="l">
              <a:lnSpc>
                <a:spcPts val="2213"/>
              </a:lnSpc>
            </a:pPr>
          </a:p>
          <a:p>
            <a:pPr algn="l">
              <a:lnSpc>
                <a:spcPts val="2213"/>
              </a:lnSpc>
            </a:pPr>
            <a:r>
              <a:rPr lang="en-US" sz="1580" spc="-31" b="true">
                <a:solidFill>
                  <a:srgbClr val="191919"/>
                </a:solidFill>
                <a:latin typeface="Open Sauce Bold"/>
                <a:ea typeface="Open Sauce Bold"/>
                <a:cs typeface="Open Sauce Bold"/>
                <a:sym typeface="Open Sauce Bold"/>
              </a:rPr>
              <a:t>Node.js with Express.js OR Python (Django / Flask) → To handle server-side operations and API integration.</a:t>
            </a:r>
          </a:p>
          <a:p>
            <a:pPr algn="l">
              <a:lnSpc>
                <a:spcPts val="2213"/>
              </a:lnSpc>
            </a:pPr>
          </a:p>
          <a:p>
            <a:pPr algn="l">
              <a:lnSpc>
                <a:spcPts val="2213"/>
              </a:lnSpc>
            </a:pPr>
            <a:r>
              <a:rPr lang="en-US" sz="1580" spc="-31" b="true">
                <a:solidFill>
                  <a:srgbClr val="191919"/>
                </a:solidFill>
                <a:latin typeface="Open Sauce Bold"/>
                <a:ea typeface="Open Sauce Bold"/>
                <a:cs typeface="Open Sauce Bold"/>
                <a:sym typeface="Open Sauce Bold"/>
              </a:rPr>
              <a:t>PHP (Optional Alternative) → For managin</a:t>
            </a:r>
          </a:p>
          <a:p>
            <a:pPr algn="l" marL="0" indent="0" lvl="0">
              <a:lnSpc>
                <a:spcPts val="2213"/>
              </a:lnSpc>
              <a:spcBef>
                <a:spcPct val="0"/>
              </a:spcBef>
            </a:pPr>
            <a:r>
              <a:rPr lang="en-US" b="true" sz="1580" spc="-31">
                <a:solidFill>
                  <a:srgbClr val="191919"/>
                </a:solidFill>
                <a:latin typeface="Open Sauce Bold"/>
                <a:ea typeface="Open Sauce Bold"/>
                <a:cs typeface="Open Sauce Bold"/>
                <a:sym typeface="Open Sauce Bold"/>
              </a:rPr>
              <a:t>g backend logic.</a:t>
            </a: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14276" y="-220897"/>
            <a:ext cx="18602276" cy="6407822"/>
            <a:chOff x="0" y="0"/>
            <a:chExt cx="4899365" cy="1687657"/>
          </a:xfrm>
        </p:grpSpPr>
        <p:sp>
          <p:nvSpPr>
            <p:cNvPr name="Freeform 3" id="3"/>
            <p:cNvSpPr/>
            <p:nvPr/>
          </p:nvSpPr>
          <p:spPr>
            <a:xfrm flipH="false" flipV="false" rot="0">
              <a:off x="0" y="0"/>
              <a:ext cx="4899365" cy="1687657"/>
            </a:xfrm>
            <a:custGeom>
              <a:avLst/>
              <a:gdLst/>
              <a:ahLst/>
              <a:cxnLst/>
              <a:rect r="r" b="b" t="t" l="l"/>
              <a:pathLst>
                <a:path h="1687657" w="4899365">
                  <a:moveTo>
                    <a:pt x="0" y="0"/>
                  </a:moveTo>
                  <a:lnTo>
                    <a:pt x="4899365" y="0"/>
                  </a:lnTo>
                  <a:lnTo>
                    <a:pt x="4899365" y="1687657"/>
                  </a:lnTo>
                  <a:lnTo>
                    <a:pt x="0" y="1687657"/>
                  </a:lnTo>
                  <a:close/>
                </a:path>
              </a:pathLst>
            </a:custGeom>
            <a:solidFill>
              <a:srgbClr val="106861"/>
            </a:solidFill>
            <a:ln cap="sq">
              <a:noFill/>
              <a:prstDash val="solid"/>
              <a:miter/>
            </a:ln>
          </p:spPr>
        </p:sp>
        <p:sp>
          <p:nvSpPr>
            <p:cNvPr name="TextBox 4" id="4"/>
            <p:cNvSpPr txBox="true"/>
            <p:nvPr/>
          </p:nvSpPr>
          <p:spPr>
            <a:xfrm>
              <a:off x="0" y="-38100"/>
              <a:ext cx="4899365" cy="1725757"/>
            </a:xfrm>
            <a:prstGeom prst="rect">
              <a:avLst/>
            </a:prstGeom>
          </p:spPr>
          <p:txBody>
            <a:bodyPr anchor="ctr" rtlCol="false" tIns="50800" lIns="50800" bIns="50800" rIns="50800"/>
            <a:lstStyle/>
            <a:p>
              <a:pPr algn="ctr" marL="0" indent="0" lvl="0">
                <a:lnSpc>
                  <a:spcPts val="3035"/>
                </a:lnSpc>
                <a:spcBef>
                  <a:spcPct val="0"/>
                </a:spcBef>
              </a:pPr>
            </a:p>
          </p:txBody>
        </p:sp>
      </p:grpSp>
      <p:grpSp>
        <p:nvGrpSpPr>
          <p:cNvPr name="Group 5" id="5"/>
          <p:cNvGrpSpPr/>
          <p:nvPr/>
        </p:nvGrpSpPr>
        <p:grpSpPr>
          <a:xfrm rot="0">
            <a:off x="-2667279" y="3636569"/>
            <a:ext cx="5578401" cy="557840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DFBFB">
                  <a:alpha val="29804"/>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TextBox 8" id="8"/>
          <p:cNvSpPr txBox="true"/>
          <p:nvPr/>
        </p:nvSpPr>
        <p:spPr>
          <a:xfrm rot="0">
            <a:off x="121921" y="578715"/>
            <a:ext cx="17137379" cy="3332653"/>
          </a:xfrm>
          <a:prstGeom prst="rect">
            <a:avLst/>
          </a:prstGeom>
        </p:spPr>
        <p:txBody>
          <a:bodyPr anchor="t" rtlCol="false" tIns="0" lIns="0" bIns="0" rIns="0">
            <a:spAutoFit/>
          </a:bodyPr>
          <a:lstStyle/>
          <a:p>
            <a:pPr algn="l">
              <a:lnSpc>
                <a:spcPts val="6475"/>
              </a:lnSpc>
            </a:pPr>
            <a:r>
              <a:rPr lang="en-US" sz="4692" b="true">
                <a:solidFill>
                  <a:srgbClr val="FFFFFF"/>
                </a:solidFill>
                <a:latin typeface="Open Sauce Bold"/>
                <a:ea typeface="Open Sauce Bold"/>
                <a:cs typeface="Open Sauce Bold"/>
                <a:sym typeface="Open Sauce Bold"/>
              </a:rPr>
              <a:t> </a:t>
            </a:r>
            <a:r>
              <a:rPr lang="en-US" sz="4692" b="true">
                <a:solidFill>
                  <a:srgbClr val="000000"/>
                </a:solidFill>
                <a:latin typeface="Open Sauce Bold"/>
                <a:ea typeface="Open Sauce Bold"/>
                <a:cs typeface="Open Sauce Bold"/>
                <a:sym typeface="Open Sauce Bold"/>
              </a:rPr>
              <a:t>Portfolio</a:t>
            </a:r>
            <a:r>
              <a:rPr lang="en-US" sz="4692" b="true">
                <a:solidFill>
                  <a:srgbClr val="FFFFFF"/>
                </a:solidFill>
                <a:latin typeface="Open Sauce Bold"/>
                <a:ea typeface="Open Sauce Bold"/>
                <a:cs typeface="Open Sauce Bold"/>
                <a:sym typeface="Open Sauce Bold"/>
              </a:rPr>
              <a:t> </a:t>
            </a:r>
            <a:r>
              <a:rPr lang="en-US" sz="4692" b="true">
                <a:solidFill>
                  <a:srgbClr val="000000"/>
                </a:solidFill>
                <a:latin typeface="Open Sauce Bold"/>
                <a:ea typeface="Open Sauce Bold"/>
                <a:cs typeface="Open Sauce Bold"/>
                <a:sym typeface="Open Sauce Bold"/>
              </a:rPr>
              <a:t>Design and Layout</a:t>
            </a:r>
          </a:p>
          <a:p>
            <a:pPr algn="l">
              <a:lnSpc>
                <a:spcPts val="4006"/>
              </a:lnSpc>
            </a:pPr>
          </a:p>
          <a:p>
            <a:pPr algn="l">
              <a:lnSpc>
                <a:spcPts val="4006"/>
              </a:lnSpc>
            </a:pPr>
            <a:r>
              <a:rPr lang="en-US" sz="2903" b="true">
                <a:solidFill>
                  <a:srgbClr val="FFFFFF"/>
                </a:solidFill>
                <a:latin typeface="Open Sauce Bold"/>
                <a:ea typeface="Open Sauce Bold"/>
                <a:cs typeface="Open Sauce Bold"/>
                <a:sym typeface="Open Sauce Bold"/>
              </a:rPr>
              <a:t>The “Portfolio for Authors” is designed with a clean, modern, and user-friendly interface that highlights an author’s creative journey. The layout is responsive, ensuring accessibility across desktops, tablets, and mobile device</a:t>
            </a:r>
          </a:p>
          <a:p>
            <a:pPr algn="l">
              <a:lnSpc>
                <a:spcPts val="4006"/>
              </a:lnSpc>
              <a:spcBef>
                <a:spcPct val="0"/>
              </a:spcBef>
            </a:pPr>
            <a:r>
              <a:rPr lang="en-US" b="true" sz="2903">
                <a:solidFill>
                  <a:srgbClr val="FFFFFF"/>
                </a:solidFill>
                <a:latin typeface="Open Sauce Bold"/>
                <a:ea typeface="Open Sauce Bold"/>
                <a:cs typeface="Open Sauce Bold"/>
                <a:sym typeface="Open Sauce Bold"/>
              </a:rPr>
              <a:t>s.</a:t>
            </a:r>
          </a:p>
        </p:txBody>
      </p:sp>
      <p:grpSp>
        <p:nvGrpSpPr>
          <p:cNvPr name="Group 9" id="9"/>
          <p:cNvGrpSpPr/>
          <p:nvPr/>
        </p:nvGrpSpPr>
        <p:grpSpPr>
          <a:xfrm rot="0">
            <a:off x="14917787" y="-3041985"/>
            <a:ext cx="5578401" cy="557840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DFBFB">
                  <a:alpha val="29804"/>
                </a:srgbClr>
              </a:soli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994300" y="3675559"/>
            <a:ext cx="3293700" cy="6611441"/>
          </a:xfrm>
          <a:custGeom>
            <a:avLst/>
            <a:gdLst/>
            <a:ahLst/>
            <a:cxnLst/>
            <a:rect r="r" b="b" t="t" l="l"/>
            <a:pathLst>
              <a:path h="6611441" w="3293700">
                <a:moveTo>
                  <a:pt x="0" y="0"/>
                </a:moveTo>
                <a:lnTo>
                  <a:pt x="3293700" y="0"/>
                </a:lnTo>
                <a:lnTo>
                  <a:pt x="3293700" y="6611441"/>
                </a:lnTo>
                <a:lnTo>
                  <a:pt x="0" y="66114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4" id="4"/>
          <p:cNvGrpSpPr/>
          <p:nvPr/>
        </p:nvGrpSpPr>
        <p:grpSpPr>
          <a:xfrm rot="0">
            <a:off x="-2364371" y="-2474096"/>
            <a:ext cx="5578401" cy="557840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7" id="7"/>
          <p:cNvGrpSpPr/>
          <p:nvPr/>
        </p:nvGrpSpPr>
        <p:grpSpPr>
          <a:xfrm rot="0">
            <a:off x="1256350" y="3876969"/>
            <a:ext cx="1010697" cy="101069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0" id="10"/>
          <p:cNvGrpSpPr/>
          <p:nvPr/>
        </p:nvGrpSpPr>
        <p:grpSpPr>
          <a:xfrm rot="0">
            <a:off x="5524253" y="1478542"/>
            <a:ext cx="7965320" cy="6675537"/>
            <a:chOff x="0" y="0"/>
            <a:chExt cx="2097862" cy="1758166"/>
          </a:xfrm>
        </p:grpSpPr>
        <p:sp>
          <p:nvSpPr>
            <p:cNvPr name="Freeform 11" id="11"/>
            <p:cNvSpPr/>
            <p:nvPr/>
          </p:nvSpPr>
          <p:spPr>
            <a:xfrm flipH="false" flipV="false" rot="0">
              <a:off x="0" y="0"/>
              <a:ext cx="2097862" cy="1758166"/>
            </a:xfrm>
            <a:custGeom>
              <a:avLst/>
              <a:gdLst/>
              <a:ahLst/>
              <a:cxnLst/>
              <a:rect r="r" b="b" t="t" l="l"/>
              <a:pathLst>
                <a:path h="1758166" w="2097862">
                  <a:moveTo>
                    <a:pt x="39850" y="0"/>
                  </a:moveTo>
                  <a:lnTo>
                    <a:pt x="2058012" y="0"/>
                  </a:lnTo>
                  <a:cubicBezTo>
                    <a:pt x="2080021" y="0"/>
                    <a:pt x="2097862" y="17841"/>
                    <a:pt x="2097862" y="39850"/>
                  </a:cubicBezTo>
                  <a:lnTo>
                    <a:pt x="2097862" y="1718316"/>
                  </a:lnTo>
                  <a:cubicBezTo>
                    <a:pt x="2097862" y="1740325"/>
                    <a:pt x="2080021" y="1758166"/>
                    <a:pt x="2058012" y="1758166"/>
                  </a:cubicBezTo>
                  <a:lnTo>
                    <a:pt x="39850" y="1758166"/>
                  </a:lnTo>
                  <a:cubicBezTo>
                    <a:pt x="17841" y="1758166"/>
                    <a:pt x="0" y="1740325"/>
                    <a:pt x="0" y="1718316"/>
                  </a:cubicBezTo>
                  <a:lnTo>
                    <a:pt x="0" y="39850"/>
                  </a:lnTo>
                  <a:cubicBezTo>
                    <a:pt x="0" y="17841"/>
                    <a:pt x="17841" y="0"/>
                    <a:pt x="39850" y="0"/>
                  </a:cubicBezTo>
                  <a:close/>
                </a:path>
              </a:pathLst>
            </a:custGeom>
            <a:solidFill>
              <a:srgbClr val="106861"/>
            </a:solidFill>
            <a:ln w="66675" cap="rnd">
              <a:solidFill>
                <a:srgbClr val="FFFFFF"/>
              </a:solidFill>
              <a:prstDash val="solid"/>
              <a:round/>
            </a:ln>
          </p:spPr>
        </p:sp>
        <p:sp>
          <p:nvSpPr>
            <p:cNvPr name="TextBox 12" id="12"/>
            <p:cNvSpPr txBox="true"/>
            <p:nvPr/>
          </p:nvSpPr>
          <p:spPr>
            <a:xfrm>
              <a:off x="0" y="-28575"/>
              <a:ext cx="2097862" cy="1786741"/>
            </a:xfrm>
            <a:prstGeom prst="rect">
              <a:avLst/>
            </a:prstGeom>
          </p:spPr>
          <p:txBody>
            <a:bodyPr anchor="ctr" rtlCol="false" tIns="50800" lIns="50800" bIns="50800" rIns="50800"/>
            <a:lstStyle/>
            <a:p>
              <a:pPr algn="ctr" marL="0" indent="0" lvl="0">
                <a:lnSpc>
                  <a:spcPts val="2484"/>
                </a:lnSpc>
                <a:spcBef>
                  <a:spcPct val="0"/>
                </a:spcBef>
              </a:pPr>
            </a:p>
          </p:txBody>
        </p:sp>
      </p:grpSp>
      <p:sp>
        <p:nvSpPr>
          <p:cNvPr name="TextBox 13" id="13"/>
          <p:cNvSpPr txBox="true"/>
          <p:nvPr/>
        </p:nvSpPr>
        <p:spPr>
          <a:xfrm rot="0">
            <a:off x="5894277" y="2363045"/>
            <a:ext cx="7225274" cy="4869142"/>
          </a:xfrm>
          <a:prstGeom prst="rect">
            <a:avLst/>
          </a:prstGeom>
        </p:spPr>
        <p:txBody>
          <a:bodyPr anchor="t" rtlCol="false" tIns="0" lIns="0" bIns="0" rIns="0">
            <a:spAutoFit/>
          </a:bodyPr>
          <a:lstStyle/>
          <a:p>
            <a:pPr algn="ctr">
              <a:lnSpc>
                <a:spcPts val="5638"/>
              </a:lnSpc>
            </a:pPr>
            <a:r>
              <a:rPr lang="en-US" sz="4086" b="true">
                <a:solidFill>
                  <a:srgbClr val="000000"/>
                </a:solidFill>
                <a:latin typeface="Open Sauce Bold"/>
                <a:ea typeface="Open Sauce Bold"/>
                <a:cs typeface="Open Sauce Bold"/>
                <a:sym typeface="Open Sauce Bold"/>
              </a:rPr>
              <a:t>Features and Functionality</a:t>
            </a:r>
          </a:p>
          <a:p>
            <a:pPr algn="ctr">
              <a:lnSpc>
                <a:spcPts val="2185"/>
              </a:lnSpc>
            </a:pPr>
          </a:p>
          <a:p>
            <a:pPr algn="ctr">
              <a:lnSpc>
                <a:spcPts val="2185"/>
              </a:lnSpc>
            </a:pPr>
          </a:p>
          <a:p>
            <a:pPr algn="ctr">
              <a:lnSpc>
                <a:spcPts val="2185"/>
              </a:lnSpc>
            </a:pPr>
          </a:p>
          <a:p>
            <a:pPr algn="ctr">
              <a:lnSpc>
                <a:spcPts val="2185"/>
              </a:lnSpc>
            </a:pPr>
            <a:r>
              <a:rPr lang="en-US" sz="1583">
                <a:solidFill>
                  <a:srgbClr val="F8F8F8"/>
                </a:solidFill>
                <a:latin typeface="Open Sauce"/>
                <a:ea typeface="Open Sauce"/>
                <a:cs typeface="Open Sauce"/>
                <a:sym typeface="Open Sauce"/>
              </a:rPr>
              <a:t>Authors can create and update their personal profile with photo, bio, and contact details.</a:t>
            </a:r>
          </a:p>
          <a:p>
            <a:pPr algn="ctr">
              <a:lnSpc>
                <a:spcPts val="2185"/>
              </a:lnSpc>
            </a:pPr>
          </a:p>
          <a:p>
            <a:pPr algn="ctr">
              <a:lnSpc>
                <a:spcPts val="2185"/>
              </a:lnSpc>
            </a:pPr>
            <a:r>
              <a:rPr lang="en-US" sz="1583">
                <a:solidFill>
                  <a:srgbClr val="F8F8F8"/>
                </a:solidFill>
                <a:latin typeface="Open Sauce"/>
                <a:ea typeface="Open Sauce"/>
                <a:cs typeface="Open Sauce"/>
                <a:sym typeface="Open Sauce"/>
              </a:rPr>
              <a:t>Option to customize portfolio themes and la</a:t>
            </a:r>
          </a:p>
          <a:p>
            <a:pPr algn="ctr">
              <a:lnSpc>
                <a:spcPts val="2185"/>
              </a:lnSpc>
            </a:pPr>
            <a:r>
              <a:rPr lang="en-US" sz="1583">
                <a:solidFill>
                  <a:srgbClr val="F8F8F8"/>
                </a:solidFill>
                <a:latin typeface="Open Sauce"/>
                <a:ea typeface="Open Sauce"/>
                <a:cs typeface="Open Sauce"/>
                <a:sym typeface="Open Sauce"/>
              </a:rPr>
              <a:t>youts.</a:t>
            </a:r>
          </a:p>
          <a:p>
            <a:pPr algn="ctr">
              <a:lnSpc>
                <a:spcPts val="2185"/>
              </a:lnSpc>
            </a:pPr>
          </a:p>
          <a:p>
            <a:pPr algn="ctr">
              <a:lnSpc>
                <a:spcPts val="2185"/>
              </a:lnSpc>
            </a:pPr>
          </a:p>
          <a:p>
            <a:pPr algn="ctr">
              <a:lnSpc>
                <a:spcPts val="2185"/>
              </a:lnSpc>
            </a:pPr>
          </a:p>
          <a:p>
            <a:pPr algn="ctr">
              <a:lnSpc>
                <a:spcPts val="2185"/>
              </a:lnSpc>
            </a:pPr>
          </a:p>
          <a:p>
            <a:pPr algn="ctr">
              <a:lnSpc>
                <a:spcPts val="2185"/>
              </a:lnSpc>
            </a:pPr>
          </a:p>
          <a:p>
            <a:pPr algn="ctr">
              <a:lnSpc>
                <a:spcPts val="2185"/>
              </a:lnSpc>
            </a:pPr>
          </a:p>
          <a:p>
            <a:pPr algn="ctr">
              <a:lnSpc>
                <a:spcPts val="2185"/>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DAGxtdmdFpA</dc:identifier>
  <dcterms:modified xsi:type="dcterms:W3CDTF">2011-08-01T06:04:30Z</dcterms:modified>
  <cp:revision>1</cp:revision>
  <dc:title>Portfolio for</dc:title>
</cp:coreProperties>
</file>